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5" r:id="rId3"/>
    <p:sldId id="295" r:id="rId4"/>
    <p:sldId id="261" r:id="rId5"/>
    <p:sldId id="265" r:id="rId6"/>
    <p:sldId id="267" r:id="rId7"/>
    <p:sldId id="280" r:id="rId8"/>
    <p:sldId id="283" r:id="rId9"/>
    <p:sldId id="263" r:id="rId10"/>
    <p:sldId id="262" r:id="rId11"/>
    <p:sldId id="264" r:id="rId12"/>
    <p:sldId id="297" r:id="rId13"/>
    <p:sldId id="299" r:id="rId14"/>
    <p:sldId id="29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391D5-E445-4475-B7EC-091E9E744503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104CCF58-2887-4DFA-859E-3DEC6211CD26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1997</a:t>
          </a:r>
        </a:p>
      </dgm:t>
    </dgm:pt>
    <dgm:pt modelId="{A5BCF753-508B-4B8E-9DF8-D0E379B5AAC8}" type="parTrans" cxnId="{A0B6D962-B768-4A24-A53A-D51F56F9A16B}">
      <dgm:prSet/>
      <dgm:spPr/>
      <dgm:t>
        <a:bodyPr/>
        <a:lstStyle/>
        <a:p>
          <a:endParaRPr lang="fr-FR"/>
        </a:p>
      </dgm:t>
    </dgm:pt>
    <dgm:pt modelId="{E63118BE-4B33-48CC-8154-F74AC275535A}" type="sibTrans" cxnId="{A0B6D962-B768-4A24-A53A-D51F56F9A16B}">
      <dgm:prSet/>
      <dgm:spPr/>
      <dgm:t>
        <a:bodyPr/>
        <a:lstStyle/>
        <a:p>
          <a:endParaRPr lang="fr-FR"/>
        </a:p>
      </dgm:t>
    </dgm:pt>
    <dgm:pt modelId="{1435C9DF-B257-454E-AD6D-CC4142A90F79}">
      <dgm:prSet phldrT="[Texte]"/>
      <dgm:spPr>
        <a:ln>
          <a:solidFill>
            <a:srgbClr val="FF0000"/>
          </a:solidFill>
        </a:ln>
      </dgm:spPr>
      <dgm:t>
        <a:bodyPr/>
        <a:lstStyle/>
        <a:p>
          <a:r>
            <a:rPr lang="fr-FR" dirty="0"/>
            <a:t>Création du 1</a:t>
          </a:r>
          <a:r>
            <a:rPr lang="fr-FR" baseline="30000" dirty="0"/>
            <a:t>er</a:t>
          </a:r>
          <a:r>
            <a:rPr lang="fr-FR" dirty="0"/>
            <a:t> service 211 aux États-Unis, à Atlanta</a:t>
          </a:r>
        </a:p>
      </dgm:t>
    </dgm:pt>
    <dgm:pt modelId="{4A0C0681-4159-40C0-996D-7E7D06C2C937}" type="parTrans" cxnId="{5BA9E5E2-3E7D-4B0A-9AAD-353B3A1DFD50}">
      <dgm:prSet/>
      <dgm:spPr/>
      <dgm:t>
        <a:bodyPr/>
        <a:lstStyle/>
        <a:p>
          <a:endParaRPr lang="fr-FR"/>
        </a:p>
      </dgm:t>
    </dgm:pt>
    <dgm:pt modelId="{F546F82F-0E88-486C-AC2B-02BEC3BABFB8}" type="sibTrans" cxnId="{5BA9E5E2-3E7D-4B0A-9AAD-353B3A1DFD50}">
      <dgm:prSet/>
      <dgm:spPr/>
      <dgm:t>
        <a:bodyPr/>
        <a:lstStyle/>
        <a:p>
          <a:endParaRPr lang="fr-FR"/>
        </a:p>
      </dgm:t>
    </dgm:pt>
    <dgm:pt modelId="{07EB405A-823E-4ADF-BECE-54033AB6EA63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2001</a:t>
          </a:r>
        </a:p>
      </dgm:t>
    </dgm:pt>
    <dgm:pt modelId="{C294782A-EE08-4825-870F-D904A11CEF5C}" type="parTrans" cxnId="{FA811128-B167-4321-80A7-1695D045A2AB}">
      <dgm:prSet/>
      <dgm:spPr/>
      <dgm:t>
        <a:bodyPr/>
        <a:lstStyle/>
        <a:p>
          <a:endParaRPr lang="fr-FR"/>
        </a:p>
      </dgm:t>
    </dgm:pt>
    <dgm:pt modelId="{EDDB02CB-3D92-4E49-AD5F-BD3BBD7A6DF3}" type="sibTrans" cxnId="{FA811128-B167-4321-80A7-1695D045A2AB}">
      <dgm:prSet/>
      <dgm:spPr/>
      <dgm:t>
        <a:bodyPr/>
        <a:lstStyle/>
        <a:p>
          <a:endParaRPr lang="fr-FR"/>
        </a:p>
      </dgm:t>
    </dgm:pt>
    <dgm:pt modelId="{914DA8F3-55B5-46A1-B29F-8F93BC2935C3}">
      <dgm:prSet phldrT="[Texte]"/>
      <dgm:spPr>
        <a:ln>
          <a:solidFill>
            <a:srgbClr val="FF0000"/>
          </a:solidFill>
        </a:ln>
      </dgm:spPr>
      <dgm:t>
        <a:bodyPr/>
        <a:lstStyle/>
        <a:p>
          <a:r>
            <a:rPr lang="fr-CA" dirty="0"/>
            <a:t>Le CRTC réserve le numéro 211 aux centres d’information et de références communautaires</a:t>
          </a:r>
          <a:endParaRPr lang="fr-FR" dirty="0"/>
        </a:p>
      </dgm:t>
    </dgm:pt>
    <dgm:pt modelId="{A9AE3232-807F-491B-8D3A-BC319D888898}" type="parTrans" cxnId="{7D90FA29-4F86-4835-B703-7278C77B5A7B}">
      <dgm:prSet/>
      <dgm:spPr/>
      <dgm:t>
        <a:bodyPr/>
        <a:lstStyle/>
        <a:p>
          <a:endParaRPr lang="fr-FR"/>
        </a:p>
      </dgm:t>
    </dgm:pt>
    <dgm:pt modelId="{6D07EA14-A615-405C-9741-87FA0A1D8274}" type="sibTrans" cxnId="{7D90FA29-4F86-4835-B703-7278C77B5A7B}">
      <dgm:prSet/>
      <dgm:spPr/>
      <dgm:t>
        <a:bodyPr/>
        <a:lstStyle/>
        <a:p>
          <a:endParaRPr lang="fr-FR"/>
        </a:p>
      </dgm:t>
    </dgm:pt>
    <dgm:pt modelId="{3934351F-0D19-4C46-86FF-782A0D6BBCF8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2002</a:t>
          </a:r>
        </a:p>
      </dgm:t>
    </dgm:pt>
    <dgm:pt modelId="{3C34348D-93DE-438D-BDAF-25102384B034}" type="parTrans" cxnId="{67BD4C0E-6F6C-423B-92AB-945A2E5F61B5}">
      <dgm:prSet/>
      <dgm:spPr/>
      <dgm:t>
        <a:bodyPr/>
        <a:lstStyle/>
        <a:p>
          <a:endParaRPr lang="fr-FR"/>
        </a:p>
      </dgm:t>
    </dgm:pt>
    <dgm:pt modelId="{35918F86-15FB-46F0-B138-1EEA799960B7}" type="sibTrans" cxnId="{67BD4C0E-6F6C-423B-92AB-945A2E5F61B5}">
      <dgm:prSet/>
      <dgm:spPr/>
      <dgm:t>
        <a:bodyPr/>
        <a:lstStyle/>
        <a:p>
          <a:endParaRPr lang="fr-FR"/>
        </a:p>
      </dgm:t>
    </dgm:pt>
    <dgm:pt modelId="{63F431F0-45F6-4DA6-A685-0246708AF86E}">
      <dgm:prSet phldrT="[Texte]"/>
      <dgm:spPr>
        <a:ln>
          <a:solidFill>
            <a:srgbClr val="FF0000"/>
          </a:solidFill>
        </a:ln>
      </dgm:spPr>
      <dgm:t>
        <a:bodyPr/>
        <a:lstStyle/>
        <a:p>
          <a:r>
            <a:rPr lang="fr-FR" dirty="0"/>
            <a:t>Lancement du 1</a:t>
          </a:r>
          <a:r>
            <a:rPr lang="fr-FR" baseline="30000" dirty="0"/>
            <a:t>er</a:t>
          </a:r>
          <a:r>
            <a:rPr lang="fr-FR" dirty="0"/>
            <a:t> service 211 au Canada, à Toronto </a:t>
          </a:r>
        </a:p>
      </dgm:t>
    </dgm:pt>
    <dgm:pt modelId="{FF311BA4-3987-4A51-88C7-F8A9C3D4F240}" type="parTrans" cxnId="{FAC417B5-A071-4E3E-8763-4768F16B52BB}">
      <dgm:prSet/>
      <dgm:spPr/>
      <dgm:t>
        <a:bodyPr/>
        <a:lstStyle/>
        <a:p>
          <a:endParaRPr lang="fr-FR"/>
        </a:p>
      </dgm:t>
    </dgm:pt>
    <dgm:pt modelId="{B43D7F1A-503F-4F31-9DAD-7EA2CA350517}" type="sibTrans" cxnId="{FAC417B5-A071-4E3E-8763-4768F16B52BB}">
      <dgm:prSet/>
      <dgm:spPr/>
      <dgm:t>
        <a:bodyPr/>
        <a:lstStyle/>
        <a:p>
          <a:endParaRPr lang="fr-FR"/>
        </a:p>
      </dgm:t>
    </dgm:pt>
    <dgm:pt modelId="{1AFB196D-DE11-436A-8FAC-8659192CEF3A}">
      <dgm:prSet phldrT="[Texte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fr-FR" dirty="0"/>
            <a:t>2008</a:t>
          </a:r>
        </a:p>
      </dgm:t>
    </dgm:pt>
    <dgm:pt modelId="{2A306881-42F2-4662-8B19-32A84D062850}" type="parTrans" cxnId="{ECA48047-DCE3-462F-8303-E78B0F405A15}">
      <dgm:prSet/>
      <dgm:spPr/>
      <dgm:t>
        <a:bodyPr/>
        <a:lstStyle/>
        <a:p>
          <a:endParaRPr lang="fr-FR"/>
        </a:p>
      </dgm:t>
    </dgm:pt>
    <dgm:pt modelId="{5886F4F4-CCF5-474F-8E68-F84BD82225A6}" type="sibTrans" cxnId="{ECA48047-DCE3-462F-8303-E78B0F405A15}">
      <dgm:prSet/>
      <dgm:spPr/>
      <dgm:t>
        <a:bodyPr/>
        <a:lstStyle/>
        <a:p>
          <a:endParaRPr lang="fr-FR"/>
        </a:p>
      </dgm:t>
    </dgm:pt>
    <dgm:pt modelId="{DFFF9247-3169-4AAF-ACB4-DFED3FCB6305}">
      <dgm:prSet phldrT="[Texte]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fr-FR" dirty="0"/>
            <a:t>Création du premier 211 francophone à Québec</a:t>
          </a:r>
        </a:p>
      </dgm:t>
    </dgm:pt>
    <dgm:pt modelId="{AB7BA53A-18E3-47B1-B30A-01171CCBBB2F}" type="parTrans" cxnId="{26D1A483-F157-4C55-B27F-730CCFB9583D}">
      <dgm:prSet/>
      <dgm:spPr/>
      <dgm:t>
        <a:bodyPr/>
        <a:lstStyle/>
        <a:p>
          <a:endParaRPr lang="fr-FR"/>
        </a:p>
      </dgm:t>
    </dgm:pt>
    <dgm:pt modelId="{B9F0E4B2-8D42-46BE-86D1-D10438323CA1}" type="sibTrans" cxnId="{26D1A483-F157-4C55-B27F-730CCFB9583D}">
      <dgm:prSet/>
      <dgm:spPr/>
      <dgm:t>
        <a:bodyPr/>
        <a:lstStyle/>
        <a:p>
          <a:endParaRPr lang="fr-FR"/>
        </a:p>
      </dgm:t>
    </dgm:pt>
    <dgm:pt modelId="{59103396-B47F-4979-8C11-7556A5B90315}" type="pres">
      <dgm:prSet presAssocID="{D00391D5-E445-4475-B7EC-091E9E744503}" presName="linearFlow" presStyleCnt="0">
        <dgm:presLayoutVars>
          <dgm:dir/>
          <dgm:animLvl val="lvl"/>
          <dgm:resizeHandles val="exact"/>
        </dgm:presLayoutVars>
      </dgm:prSet>
      <dgm:spPr/>
    </dgm:pt>
    <dgm:pt modelId="{75C601AF-82DE-4749-9372-18E243A2C582}" type="pres">
      <dgm:prSet presAssocID="{104CCF58-2887-4DFA-859E-3DEC6211CD26}" presName="composite" presStyleCnt="0"/>
      <dgm:spPr/>
    </dgm:pt>
    <dgm:pt modelId="{0CA2A873-A1F0-4412-8AD4-A44E61423179}" type="pres">
      <dgm:prSet presAssocID="{104CCF58-2887-4DFA-859E-3DEC6211CD2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27D70534-4859-47A0-BC92-ADD1F71028EB}" type="pres">
      <dgm:prSet presAssocID="{104CCF58-2887-4DFA-859E-3DEC6211CD26}" presName="descendantText" presStyleLbl="alignAcc1" presStyleIdx="0" presStyleCnt="4" custLinFactNeighborY="-6248">
        <dgm:presLayoutVars>
          <dgm:bulletEnabled val="1"/>
        </dgm:presLayoutVars>
      </dgm:prSet>
      <dgm:spPr/>
    </dgm:pt>
    <dgm:pt modelId="{1E5BFE72-6339-4256-AC83-C579CEDE97F7}" type="pres">
      <dgm:prSet presAssocID="{E63118BE-4B33-48CC-8154-F74AC275535A}" presName="sp" presStyleCnt="0"/>
      <dgm:spPr/>
    </dgm:pt>
    <dgm:pt modelId="{E9CF1C13-7569-4BF9-80AE-DD3B52676164}" type="pres">
      <dgm:prSet presAssocID="{07EB405A-823E-4ADF-BECE-54033AB6EA63}" presName="composite" presStyleCnt="0"/>
      <dgm:spPr/>
    </dgm:pt>
    <dgm:pt modelId="{5B6C1145-ED77-4583-A6D9-DBA7C9531A32}" type="pres">
      <dgm:prSet presAssocID="{07EB405A-823E-4ADF-BECE-54033AB6EA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E5E5D89-77EC-4F53-9915-A814DADD4970}" type="pres">
      <dgm:prSet presAssocID="{07EB405A-823E-4ADF-BECE-54033AB6EA63}" presName="descendantText" presStyleLbl="alignAcc1" presStyleIdx="1" presStyleCnt="4">
        <dgm:presLayoutVars>
          <dgm:bulletEnabled val="1"/>
        </dgm:presLayoutVars>
      </dgm:prSet>
      <dgm:spPr/>
    </dgm:pt>
    <dgm:pt modelId="{E94303DD-1CF9-439F-B5CC-42500EC89FE2}" type="pres">
      <dgm:prSet presAssocID="{EDDB02CB-3D92-4E49-AD5F-BD3BBD7A6DF3}" presName="sp" presStyleCnt="0"/>
      <dgm:spPr/>
    </dgm:pt>
    <dgm:pt modelId="{65605049-815B-4C74-B1A0-D78D0A41C14D}" type="pres">
      <dgm:prSet presAssocID="{3934351F-0D19-4C46-86FF-782A0D6BBCF8}" presName="composite" presStyleCnt="0"/>
      <dgm:spPr/>
    </dgm:pt>
    <dgm:pt modelId="{4DDFC134-B126-446F-A388-57DCE4C6C570}" type="pres">
      <dgm:prSet presAssocID="{3934351F-0D19-4C46-86FF-782A0D6BBCF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0926A49-E10F-44A9-8F57-D93328BB5B03}" type="pres">
      <dgm:prSet presAssocID="{3934351F-0D19-4C46-86FF-782A0D6BBCF8}" presName="descendantText" presStyleLbl="alignAcc1" presStyleIdx="2" presStyleCnt="4">
        <dgm:presLayoutVars>
          <dgm:bulletEnabled val="1"/>
        </dgm:presLayoutVars>
      </dgm:prSet>
      <dgm:spPr/>
    </dgm:pt>
    <dgm:pt modelId="{59B3D5D5-41FD-4CA4-8B80-000616FA5303}" type="pres">
      <dgm:prSet presAssocID="{35918F86-15FB-46F0-B138-1EEA799960B7}" presName="sp" presStyleCnt="0"/>
      <dgm:spPr/>
    </dgm:pt>
    <dgm:pt modelId="{2061F8A1-8991-4169-8B02-7A408A328B56}" type="pres">
      <dgm:prSet presAssocID="{1AFB196D-DE11-436A-8FAC-8659192CEF3A}" presName="composite" presStyleCnt="0"/>
      <dgm:spPr/>
    </dgm:pt>
    <dgm:pt modelId="{E4B66477-77E5-4FC2-A7A8-B06537535216}" type="pres">
      <dgm:prSet presAssocID="{1AFB196D-DE11-436A-8FAC-8659192CEF3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78041A6-0ADA-4D61-9EB7-F62968A0E166}" type="pres">
      <dgm:prSet presAssocID="{1AFB196D-DE11-436A-8FAC-8659192CEF3A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7BD4C0E-6F6C-423B-92AB-945A2E5F61B5}" srcId="{D00391D5-E445-4475-B7EC-091E9E744503}" destId="{3934351F-0D19-4C46-86FF-782A0D6BBCF8}" srcOrd="2" destOrd="0" parTransId="{3C34348D-93DE-438D-BDAF-25102384B034}" sibTransId="{35918F86-15FB-46F0-B138-1EEA799960B7}"/>
    <dgm:cxn modelId="{8586C616-34E3-4E49-B418-E5DCA3C9020E}" type="presOf" srcId="{1435C9DF-B257-454E-AD6D-CC4142A90F79}" destId="{27D70534-4859-47A0-BC92-ADD1F71028EB}" srcOrd="0" destOrd="0" presId="urn:microsoft.com/office/officeart/2005/8/layout/chevron2"/>
    <dgm:cxn modelId="{FA811128-B167-4321-80A7-1695D045A2AB}" srcId="{D00391D5-E445-4475-B7EC-091E9E744503}" destId="{07EB405A-823E-4ADF-BECE-54033AB6EA63}" srcOrd="1" destOrd="0" parTransId="{C294782A-EE08-4825-870F-D904A11CEF5C}" sibTransId="{EDDB02CB-3D92-4E49-AD5F-BD3BBD7A6DF3}"/>
    <dgm:cxn modelId="{7D90FA29-4F86-4835-B703-7278C77B5A7B}" srcId="{07EB405A-823E-4ADF-BECE-54033AB6EA63}" destId="{914DA8F3-55B5-46A1-B29F-8F93BC2935C3}" srcOrd="0" destOrd="0" parTransId="{A9AE3232-807F-491B-8D3A-BC319D888898}" sibTransId="{6D07EA14-A615-405C-9741-87FA0A1D8274}"/>
    <dgm:cxn modelId="{F358CA2B-6CF2-4652-816F-C13893E64187}" type="presOf" srcId="{3934351F-0D19-4C46-86FF-782A0D6BBCF8}" destId="{4DDFC134-B126-446F-A388-57DCE4C6C570}" srcOrd="0" destOrd="0" presId="urn:microsoft.com/office/officeart/2005/8/layout/chevron2"/>
    <dgm:cxn modelId="{46BAEC2E-668F-49E5-9E05-C0FC0ADFBB7D}" type="presOf" srcId="{104CCF58-2887-4DFA-859E-3DEC6211CD26}" destId="{0CA2A873-A1F0-4412-8AD4-A44E61423179}" srcOrd="0" destOrd="0" presId="urn:microsoft.com/office/officeart/2005/8/layout/chevron2"/>
    <dgm:cxn modelId="{A0B6D962-B768-4A24-A53A-D51F56F9A16B}" srcId="{D00391D5-E445-4475-B7EC-091E9E744503}" destId="{104CCF58-2887-4DFA-859E-3DEC6211CD26}" srcOrd="0" destOrd="0" parTransId="{A5BCF753-508B-4B8E-9DF8-D0E379B5AAC8}" sibTransId="{E63118BE-4B33-48CC-8154-F74AC275535A}"/>
    <dgm:cxn modelId="{ECA48047-DCE3-462F-8303-E78B0F405A15}" srcId="{D00391D5-E445-4475-B7EC-091E9E744503}" destId="{1AFB196D-DE11-436A-8FAC-8659192CEF3A}" srcOrd="3" destOrd="0" parTransId="{2A306881-42F2-4662-8B19-32A84D062850}" sibTransId="{5886F4F4-CCF5-474F-8E68-F84BD82225A6}"/>
    <dgm:cxn modelId="{2D90E977-1D81-41E8-A445-45899AB22F87}" type="presOf" srcId="{07EB405A-823E-4ADF-BECE-54033AB6EA63}" destId="{5B6C1145-ED77-4583-A6D9-DBA7C9531A32}" srcOrd="0" destOrd="0" presId="urn:microsoft.com/office/officeart/2005/8/layout/chevron2"/>
    <dgm:cxn modelId="{B863E17E-1FE6-44F3-95FA-37DB07691387}" type="presOf" srcId="{63F431F0-45F6-4DA6-A685-0246708AF86E}" destId="{D0926A49-E10F-44A9-8F57-D93328BB5B03}" srcOrd="0" destOrd="0" presId="urn:microsoft.com/office/officeart/2005/8/layout/chevron2"/>
    <dgm:cxn modelId="{26D1A483-F157-4C55-B27F-730CCFB9583D}" srcId="{1AFB196D-DE11-436A-8FAC-8659192CEF3A}" destId="{DFFF9247-3169-4AAF-ACB4-DFED3FCB6305}" srcOrd="0" destOrd="0" parTransId="{AB7BA53A-18E3-47B1-B30A-01171CCBBB2F}" sibTransId="{B9F0E4B2-8D42-46BE-86D1-D10438323CA1}"/>
    <dgm:cxn modelId="{FAC417B5-A071-4E3E-8763-4768F16B52BB}" srcId="{3934351F-0D19-4C46-86FF-782A0D6BBCF8}" destId="{63F431F0-45F6-4DA6-A685-0246708AF86E}" srcOrd="0" destOrd="0" parTransId="{FF311BA4-3987-4A51-88C7-F8A9C3D4F240}" sibTransId="{B43D7F1A-503F-4F31-9DAD-7EA2CA350517}"/>
    <dgm:cxn modelId="{8260E5B8-4FB8-4D18-85A2-953101245CCA}" type="presOf" srcId="{D00391D5-E445-4475-B7EC-091E9E744503}" destId="{59103396-B47F-4979-8C11-7556A5B90315}" srcOrd="0" destOrd="0" presId="urn:microsoft.com/office/officeart/2005/8/layout/chevron2"/>
    <dgm:cxn modelId="{86EF09CB-2C33-4546-B34D-8F2908044E22}" type="presOf" srcId="{DFFF9247-3169-4AAF-ACB4-DFED3FCB6305}" destId="{E78041A6-0ADA-4D61-9EB7-F62968A0E166}" srcOrd="0" destOrd="0" presId="urn:microsoft.com/office/officeart/2005/8/layout/chevron2"/>
    <dgm:cxn modelId="{5BA9E5E2-3E7D-4B0A-9AAD-353B3A1DFD50}" srcId="{104CCF58-2887-4DFA-859E-3DEC6211CD26}" destId="{1435C9DF-B257-454E-AD6D-CC4142A90F79}" srcOrd="0" destOrd="0" parTransId="{4A0C0681-4159-40C0-996D-7E7D06C2C937}" sibTransId="{F546F82F-0E88-486C-AC2B-02BEC3BABFB8}"/>
    <dgm:cxn modelId="{EF2134EE-497D-4A39-A2E9-A20B0ABFB664}" type="presOf" srcId="{914DA8F3-55B5-46A1-B29F-8F93BC2935C3}" destId="{EE5E5D89-77EC-4F53-9915-A814DADD4970}" srcOrd="0" destOrd="0" presId="urn:microsoft.com/office/officeart/2005/8/layout/chevron2"/>
    <dgm:cxn modelId="{B93298EF-34EE-4B56-A865-D6944D4A2D38}" type="presOf" srcId="{1AFB196D-DE11-436A-8FAC-8659192CEF3A}" destId="{E4B66477-77E5-4FC2-A7A8-B06537535216}" srcOrd="0" destOrd="0" presId="urn:microsoft.com/office/officeart/2005/8/layout/chevron2"/>
    <dgm:cxn modelId="{5A98E018-5E99-4205-A033-351B1E5AB2CB}" type="presParOf" srcId="{59103396-B47F-4979-8C11-7556A5B90315}" destId="{75C601AF-82DE-4749-9372-18E243A2C582}" srcOrd="0" destOrd="0" presId="urn:microsoft.com/office/officeart/2005/8/layout/chevron2"/>
    <dgm:cxn modelId="{095F9570-F220-4209-BB45-F455941EA6A6}" type="presParOf" srcId="{75C601AF-82DE-4749-9372-18E243A2C582}" destId="{0CA2A873-A1F0-4412-8AD4-A44E61423179}" srcOrd="0" destOrd="0" presId="urn:microsoft.com/office/officeart/2005/8/layout/chevron2"/>
    <dgm:cxn modelId="{7C25E8FB-EE3E-46E0-A367-9C577D26D7C4}" type="presParOf" srcId="{75C601AF-82DE-4749-9372-18E243A2C582}" destId="{27D70534-4859-47A0-BC92-ADD1F71028EB}" srcOrd="1" destOrd="0" presId="urn:microsoft.com/office/officeart/2005/8/layout/chevron2"/>
    <dgm:cxn modelId="{3B27E79C-E39E-4DF5-99E2-4E3F95AE763C}" type="presParOf" srcId="{59103396-B47F-4979-8C11-7556A5B90315}" destId="{1E5BFE72-6339-4256-AC83-C579CEDE97F7}" srcOrd="1" destOrd="0" presId="urn:microsoft.com/office/officeart/2005/8/layout/chevron2"/>
    <dgm:cxn modelId="{1BD5FD39-E063-4AE9-8AAA-865B64FB4143}" type="presParOf" srcId="{59103396-B47F-4979-8C11-7556A5B90315}" destId="{E9CF1C13-7569-4BF9-80AE-DD3B52676164}" srcOrd="2" destOrd="0" presId="urn:microsoft.com/office/officeart/2005/8/layout/chevron2"/>
    <dgm:cxn modelId="{6DBAFE72-8738-40B2-A682-15D72351F437}" type="presParOf" srcId="{E9CF1C13-7569-4BF9-80AE-DD3B52676164}" destId="{5B6C1145-ED77-4583-A6D9-DBA7C9531A32}" srcOrd="0" destOrd="0" presId="urn:microsoft.com/office/officeart/2005/8/layout/chevron2"/>
    <dgm:cxn modelId="{9FD9B963-0283-46C0-AE14-44863134D52D}" type="presParOf" srcId="{E9CF1C13-7569-4BF9-80AE-DD3B52676164}" destId="{EE5E5D89-77EC-4F53-9915-A814DADD4970}" srcOrd="1" destOrd="0" presId="urn:microsoft.com/office/officeart/2005/8/layout/chevron2"/>
    <dgm:cxn modelId="{B057D0AF-2AF4-4407-8F77-989FB87A0ED2}" type="presParOf" srcId="{59103396-B47F-4979-8C11-7556A5B90315}" destId="{E94303DD-1CF9-439F-B5CC-42500EC89FE2}" srcOrd="3" destOrd="0" presId="urn:microsoft.com/office/officeart/2005/8/layout/chevron2"/>
    <dgm:cxn modelId="{6692308B-4680-44A8-BF8F-D708E11272A3}" type="presParOf" srcId="{59103396-B47F-4979-8C11-7556A5B90315}" destId="{65605049-815B-4C74-B1A0-D78D0A41C14D}" srcOrd="4" destOrd="0" presId="urn:microsoft.com/office/officeart/2005/8/layout/chevron2"/>
    <dgm:cxn modelId="{02289C44-09B2-4C61-B007-D9482D84E06B}" type="presParOf" srcId="{65605049-815B-4C74-B1A0-D78D0A41C14D}" destId="{4DDFC134-B126-446F-A388-57DCE4C6C570}" srcOrd="0" destOrd="0" presId="urn:microsoft.com/office/officeart/2005/8/layout/chevron2"/>
    <dgm:cxn modelId="{7281368D-A887-44ED-8B17-72A55D0A6063}" type="presParOf" srcId="{65605049-815B-4C74-B1A0-D78D0A41C14D}" destId="{D0926A49-E10F-44A9-8F57-D93328BB5B03}" srcOrd="1" destOrd="0" presId="urn:microsoft.com/office/officeart/2005/8/layout/chevron2"/>
    <dgm:cxn modelId="{C4E0E927-33E3-4997-9137-C7114DA9F876}" type="presParOf" srcId="{59103396-B47F-4979-8C11-7556A5B90315}" destId="{59B3D5D5-41FD-4CA4-8B80-000616FA5303}" srcOrd="5" destOrd="0" presId="urn:microsoft.com/office/officeart/2005/8/layout/chevron2"/>
    <dgm:cxn modelId="{4F9526BF-FEE0-41AF-B688-AA75BEC94937}" type="presParOf" srcId="{59103396-B47F-4979-8C11-7556A5B90315}" destId="{2061F8A1-8991-4169-8B02-7A408A328B56}" srcOrd="6" destOrd="0" presId="urn:microsoft.com/office/officeart/2005/8/layout/chevron2"/>
    <dgm:cxn modelId="{0740C88D-E653-4DB0-B1FD-A2EC86680479}" type="presParOf" srcId="{2061F8A1-8991-4169-8B02-7A408A328B56}" destId="{E4B66477-77E5-4FC2-A7A8-B06537535216}" srcOrd="0" destOrd="0" presId="urn:microsoft.com/office/officeart/2005/8/layout/chevron2"/>
    <dgm:cxn modelId="{DD1873D8-C91D-439C-A1BE-D8C5628A8342}" type="presParOf" srcId="{2061F8A1-8991-4169-8B02-7A408A328B56}" destId="{E78041A6-0ADA-4D61-9EB7-F62968A0E1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2A873-A1F0-4412-8AD4-A44E61423179}">
      <dsp:nvSpPr>
        <dsp:cNvPr id="0" name=""/>
        <dsp:cNvSpPr/>
      </dsp:nvSpPr>
      <dsp:spPr>
        <a:xfrm rot="5400000">
          <a:off x="-162609" y="162610"/>
          <a:ext cx="1084062" cy="758843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1997</a:t>
          </a:r>
        </a:p>
      </dsp:txBody>
      <dsp:txXfrm rot="-5400000">
        <a:off x="1" y="379423"/>
        <a:ext cx="758843" cy="325219"/>
      </dsp:txXfrm>
    </dsp:sp>
    <dsp:sp modelId="{27D70534-4859-47A0-BC92-ADD1F71028EB}">
      <dsp:nvSpPr>
        <dsp:cNvPr id="0" name=""/>
        <dsp:cNvSpPr/>
      </dsp:nvSpPr>
      <dsp:spPr>
        <a:xfrm rot="5400000">
          <a:off x="2303092" y="-1544248"/>
          <a:ext cx="704640" cy="3793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Création du 1</a:t>
          </a:r>
          <a:r>
            <a:rPr lang="fr-FR" sz="1400" kern="1200" baseline="30000" dirty="0"/>
            <a:t>er</a:t>
          </a:r>
          <a:r>
            <a:rPr lang="fr-FR" sz="1400" kern="1200" dirty="0"/>
            <a:t> service 211 aux États-Unis, à Atlanta</a:t>
          </a:r>
        </a:p>
      </dsp:txBody>
      <dsp:txXfrm rot="-5400000">
        <a:off x="758844" y="34398"/>
        <a:ext cx="3758739" cy="635844"/>
      </dsp:txXfrm>
    </dsp:sp>
    <dsp:sp modelId="{5B6C1145-ED77-4583-A6D9-DBA7C9531A32}">
      <dsp:nvSpPr>
        <dsp:cNvPr id="0" name=""/>
        <dsp:cNvSpPr/>
      </dsp:nvSpPr>
      <dsp:spPr>
        <a:xfrm rot="5400000">
          <a:off x="-162609" y="1097321"/>
          <a:ext cx="1084062" cy="758843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2001</a:t>
          </a:r>
        </a:p>
      </dsp:txBody>
      <dsp:txXfrm rot="-5400000">
        <a:off x="1" y="1314134"/>
        <a:ext cx="758843" cy="325219"/>
      </dsp:txXfrm>
    </dsp:sp>
    <dsp:sp modelId="{EE5E5D89-77EC-4F53-9915-A814DADD4970}">
      <dsp:nvSpPr>
        <dsp:cNvPr id="0" name=""/>
        <dsp:cNvSpPr/>
      </dsp:nvSpPr>
      <dsp:spPr>
        <a:xfrm rot="5400000">
          <a:off x="2303092" y="-609536"/>
          <a:ext cx="704640" cy="3793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Le CRTC réserve le numéro 211 aux centres d’information et de références communautaires</a:t>
          </a:r>
          <a:endParaRPr lang="fr-FR" sz="1400" kern="1200" dirty="0"/>
        </a:p>
      </dsp:txBody>
      <dsp:txXfrm rot="-5400000">
        <a:off x="758844" y="969110"/>
        <a:ext cx="3758739" cy="635844"/>
      </dsp:txXfrm>
    </dsp:sp>
    <dsp:sp modelId="{4DDFC134-B126-446F-A388-57DCE4C6C570}">
      <dsp:nvSpPr>
        <dsp:cNvPr id="0" name=""/>
        <dsp:cNvSpPr/>
      </dsp:nvSpPr>
      <dsp:spPr>
        <a:xfrm rot="5400000">
          <a:off x="-162609" y="2032031"/>
          <a:ext cx="1084062" cy="758843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2002</a:t>
          </a:r>
        </a:p>
      </dsp:txBody>
      <dsp:txXfrm rot="-5400000">
        <a:off x="1" y="2248844"/>
        <a:ext cx="758843" cy="325219"/>
      </dsp:txXfrm>
    </dsp:sp>
    <dsp:sp modelId="{D0926A49-E10F-44A9-8F57-D93328BB5B03}">
      <dsp:nvSpPr>
        <dsp:cNvPr id="0" name=""/>
        <dsp:cNvSpPr/>
      </dsp:nvSpPr>
      <dsp:spPr>
        <a:xfrm rot="5400000">
          <a:off x="2303092" y="325173"/>
          <a:ext cx="704640" cy="3793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Lancement du 1</a:t>
          </a:r>
          <a:r>
            <a:rPr lang="fr-FR" sz="1400" kern="1200" baseline="30000" dirty="0"/>
            <a:t>er</a:t>
          </a:r>
          <a:r>
            <a:rPr lang="fr-FR" sz="1400" kern="1200" dirty="0"/>
            <a:t> service 211 au Canada, à Toronto </a:t>
          </a:r>
        </a:p>
      </dsp:txBody>
      <dsp:txXfrm rot="-5400000">
        <a:off x="758844" y="1903819"/>
        <a:ext cx="3758739" cy="635844"/>
      </dsp:txXfrm>
    </dsp:sp>
    <dsp:sp modelId="{E4B66477-77E5-4FC2-A7A8-B06537535216}">
      <dsp:nvSpPr>
        <dsp:cNvPr id="0" name=""/>
        <dsp:cNvSpPr/>
      </dsp:nvSpPr>
      <dsp:spPr>
        <a:xfrm rot="5400000">
          <a:off x="-162609" y="2966741"/>
          <a:ext cx="1084062" cy="758843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2008</a:t>
          </a:r>
        </a:p>
      </dsp:txBody>
      <dsp:txXfrm rot="-5400000">
        <a:off x="1" y="3183554"/>
        <a:ext cx="758843" cy="325219"/>
      </dsp:txXfrm>
    </dsp:sp>
    <dsp:sp modelId="{E78041A6-0ADA-4D61-9EB7-F62968A0E166}">
      <dsp:nvSpPr>
        <dsp:cNvPr id="0" name=""/>
        <dsp:cNvSpPr/>
      </dsp:nvSpPr>
      <dsp:spPr>
        <a:xfrm rot="5400000">
          <a:off x="2303092" y="1259883"/>
          <a:ext cx="704640" cy="3793137"/>
        </a:xfrm>
        <a:prstGeom prst="round2SameRect">
          <a:avLst/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Création du premier 211 francophone à Québec</a:t>
          </a:r>
        </a:p>
      </dsp:txBody>
      <dsp:txXfrm rot="-5400000">
        <a:off x="758844" y="2838529"/>
        <a:ext cx="3758739" cy="635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01535-8227-489A-981E-CC2637DA9BDE}" type="datetimeFigureOut">
              <a:rPr lang="fr-CA" smtClean="0"/>
              <a:t>2018-04-12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7F8E6-9983-4CA8-99B0-08F1CEF5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03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CD71-378B-45D8-9BDA-497E11D10795}" type="datetimeFigureOut">
              <a:rPr lang="fr-CA" smtClean="0"/>
              <a:t>2018-04-12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D504-883A-4AE4-A9F5-39BC648E78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675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CD71-378B-45D8-9BDA-497E11D10795}" type="datetimeFigureOut">
              <a:rPr lang="fr-CA" smtClean="0"/>
              <a:t>2018-04-12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D504-883A-4AE4-A9F5-39BC648E78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832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CD71-378B-45D8-9BDA-497E11D10795}" type="datetimeFigureOut">
              <a:rPr lang="fr-CA" smtClean="0"/>
              <a:t>2018-04-12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D504-883A-4AE4-A9F5-39BC648E78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343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CD71-378B-45D8-9BDA-497E11D10795}" type="datetimeFigureOut">
              <a:rPr lang="fr-CA" smtClean="0"/>
              <a:t>2018-04-12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D504-883A-4AE4-A9F5-39BC648E78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222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CD71-378B-45D8-9BDA-497E11D10795}" type="datetimeFigureOut">
              <a:rPr lang="fr-CA" smtClean="0"/>
              <a:t>2018-04-12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D504-883A-4AE4-A9F5-39BC648E78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271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CD71-378B-45D8-9BDA-497E11D10795}" type="datetimeFigureOut">
              <a:rPr lang="fr-CA" smtClean="0"/>
              <a:t>2018-04-12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D504-883A-4AE4-A9F5-39BC648E78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406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CD71-378B-45D8-9BDA-497E11D10795}" type="datetimeFigureOut">
              <a:rPr lang="fr-CA" smtClean="0"/>
              <a:t>2018-04-12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D504-883A-4AE4-A9F5-39BC648E78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3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CD71-378B-45D8-9BDA-497E11D10795}" type="datetimeFigureOut">
              <a:rPr lang="fr-CA" smtClean="0"/>
              <a:t>2018-04-12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D504-883A-4AE4-A9F5-39BC648E78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260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CD71-378B-45D8-9BDA-497E11D10795}" type="datetimeFigureOut">
              <a:rPr lang="fr-CA" smtClean="0"/>
              <a:t>2018-04-12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D504-883A-4AE4-A9F5-39BC648E78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306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CD71-378B-45D8-9BDA-497E11D10795}" type="datetimeFigureOut">
              <a:rPr lang="fr-CA" smtClean="0"/>
              <a:t>2018-04-12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D504-883A-4AE4-A9F5-39BC648E78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994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CD71-378B-45D8-9BDA-497E11D10795}" type="datetimeFigureOut">
              <a:rPr lang="fr-CA" smtClean="0"/>
              <a:t>2018-04-12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D504-883A-4AE4-A9F5-39BC648E78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699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CD71-378B-45D8-9BDA-497E11D10795}" type="datetimeFigureOut">
              <a:rPr lang="fr-CA" smtClean="0"/>
              <a:t>2018-04-12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ED504-883A-4AE4-A9F5-39BC648E78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643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g"/><Relationship Id="rId7" Type="http://schemas.openxmlformats.org/officeDocument/2006/relationships/image" Target="../media/image32.sv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211qc.ca/" TargetMode="External"/><Relationship Id="rId7" Type="http://schemas.openxmlformats.org/officeDocument/2006/relationships/image" Target="../media/image2.jpg"/><Relationship Id="rId2" Type="http://schemas.openxmlformats.org/officeDocument/2006/relationships/hyperlink" Target="mailto:mathieu.chaurette@info-reference.qc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gif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9.gi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3.png"/><Relationship Id="rId3" Type="http://schemas.openxmlformats.org/officeDocument/2006/relationships/hyperlink" Target="http://www.211qc.ca/accessibilite" TargetMode="External"/><Relationship Id="rId7" Type="http://schemas.openxmlformats.org/officeDocument/2006/relationships/image" Target="../media/image21.jpg"/><Relationship Id="rId12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9.gif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135905"/>
            <a:ext cx="12192000" cy="1103854"/>
          </a:xfrm>
        </p:spPr>
        <p:txBody>
          <a:bodyPr>
            <a:norm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Calibri" panose="020F0502020204030204" pitchFamily="34" charset="0"/>
              </a:rPr>
              <a:t>Service 211 </a:t>
            </a:r>
          </a:p>
        </p:txBody>
      </p:sp>
      <p:pic>
        <p:nvPicPr>
          <p:cNvPr id="6" name="Image 5" descr="Original file ‎ (SVG file, nominally 512 × 512 pixels, file siz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41" y="6007884"/>
            <a:ext cx="599392" cy="599392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645340" y="6140530"/>
            <a:ext cx="711574" cy="40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2-1-1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957910" y="6129249"/>
            <a:ext cx="1576490" cy="40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www.211qc.ca</a:t>
            </a:r>
          </a:p>
        </p:txBody>
      </p:sp>
      <p:pic>
        <p:nvPicPr>
          <p:cNvPr id="9" name="Image 8" descr="&lt;strong&gt;White&lt;/strong&gt; monitor &lt;strong&gt;icon&lt;/strong&gt; - Free &lt;strong&gt;white&lt;/strong&gt; &lt;strong&gt;computer&lt;/strong&gt; hardware &lt;strong&gt;icons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81" y="6029041"/>
            <a:ext cx="603504" cy="6035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BD72445-EC3B-4CF5-900F-604968F41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50" y="-41570"/>
            <a:ext cx="3855565" cy="289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6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728" y="208168"/>
            <a:ext cx="11190914" cy="598435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latin typeface="Calibri" panose="020F0502020204030204" pitchFamily="34" charset="0"/>
              </a:rPr>
              <a:t>Types de demandes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0" y="204801"/>
            <a:ext cx="12192000" cy="6663030"/>
            <a:chOff x="0" y="204801"/>
            <a:chExt cx="12192000" cy="6663030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503338" y="789825"/>
              <a:ext cx="11182525" cy="0"/>
            </a:xfrm>
            <a:prstGeom prst="line">
              <a:avLst/>
            </a:prstGeom>
            <a:ln w="190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33" y="204801"/>
              <a:ext cx="754458" cy="456446"/>
            </a:xfrm>
            <a:prstGeom prst="rect">
              <a:avLst/>
            </a:prstGeom>
          </p:spPr>
        </p:pic>
        <p:grpSp>
          <p:nvGrpSpPr>
            <p:cNvPr id="9" name="Groupe 8"/>
            <p:cNvGrpSpPr/>
            <p:nvPr/>
          </p:nvGrpSpPr>
          <p:grpSpPr>
            <a:xfrm>
              <a:off x="0" y="6029732"/>
              <a:ext cx="12192000" cy="838099"/>
              <a:chOff x="0" y="6019900"/>
              <a:chExt cx="12192000" cy="838099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779"/>
              <a:stretch/>
            </p:blipFill>
            <p:spPr>
              <a:xfrm>
                <a:off x="0" y="6019900"/>
                <a:ext cx="12192000" cy="838099"/>
              </a:xfrm>
              <a:prstGeom prst="rect">
                <a:avLst/>
              </a:prstGeom>
            </p:spPr>
          </p:pic>
          <p:pic>
            <p:nvPicPr>
              <p:cNvPr id="11" name="Image 10" descr="Original file ‎ (SVG file, nominally 512 × 512 pixels, file size ...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3941" y="6116040"/>
                <a:ext cx="599392" cy="599392"/>
              </a:xfrm>
              <a:prstGeom prst="rect">
                <a:avLst/>
              </a:prstGeom>
            </p:spPr>
          </p:pic>
          <p:sp>
            <p:nvSpPr>
              <p:cNvPr id="12" name="Titre 1"/>
              <p:cNvSpPr txBox="1">
                <a:spLocks/>
              </p:cNvSpPr>
              <p:nvPr/>
            </p:nvSpPr>
            <p:spPr>
              <a:xfrm>
                <a:off x="4645340" y="6248686"/>
                <a:ext cx="711574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2-1-1</a:t>
                </a:r>
              </a:p>
            </p:txBody>
          </p:sp>
          <p:sp>
            <p:nvSpPr>
              <p:cNvPr id="13" name="Titre 1"/>
              <p:cNvSpPr txBox="1">
                <a:spLocks/>
              </p:cNvSpPr>
              <p:nvPr/>
            </p:nvSpPr>
            <p:spPr>
              <a:xfrm>
                <a:off x="6957910" y="6237405"/>
                <a:ext cx="1576490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www.211qc.ca</a:t>
                </a:r>
              </a:p>
            </p:txBody>
          </p:sp>
          <p:pic>
            <p:nvPicPr>
              <p:cNvPr id="14" name="Image 13" descr="&lt;strong&gt;White&lt;/strong&gt; monitor &lt;strong&gt;icon&lt;/strong&gt; - Free &lt;strong&gt;white&lt;/strong&gt; &lt;strong&gt;computer&lt;/strong&gt; hardware &lt;strong&gt;icons&lt;/strong&gt;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0381" y="6137197"/>
                <a:ext cx="603504" cy="603504"/>
              </a:xfrm>
              <a:prstGeom prst="rect">
                <a:avLst/>
              </a:prstGeom>
            </p:spPr>
          </p:pic>
        </p:grp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E2C0768C-1EEE-481B-A6E0-E46DB70EF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358" y="831155"/>
            <a:ext cx="9250483" cy="51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8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728" y="208168"/>
            <a:ext cx="11190914" cy="598435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latin typeface="Calibri" panose="020F0502020204030204" pitchFamily="34" charset="0"/>
              </a:rPr>
              <a:t>Par qui ?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023033" y="1262959"/>
            <a:ext cx="5084152" cy="796888"/>
            <a:chOff x="1033196" y="2378552"/>
            <a:chExt cx="5084152" cy="796888"/>
          </a:xfrm>
        </p:grpSpPr>
        <p:sp>
          <p:nvSpPr>
            <p:cNvPr id="4" name="Rectangle 3"/>
            <p:cNvSpPr/>
            <p:nvPr/>
          </p:nvSpPr>
          <p:spPr>
            <a:xfrm>
              <a:off x="1830084" y="2378552"/>
              <a:ext cx="42872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2000" dirty="0"/>
                <a:t>Équipe compétente / Service de qualité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96" y="2378552"/>
              <a:ext cx="796888" cy="79688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819921" y="2490542"/>
            <a:ext cx="30111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600" b="1" dirty="0"/>
              <a:t>Le personnel du 211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Conseillers au téléphone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Agents à la documentation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Responsable des relations communautaires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Administration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5004" y="2490542"/>
            <a:ext cx="3103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b="1" dirty="0"/>
              <a:t>Normes de qualité et certification</a:t>
            </a:r>
          </a:p>
          <a:p>
            <a:endParaRPr lang="fr-C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Processus d’obtention de la licence 211 par: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r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Certification des conseillers et agents par :</a:t>
            </a:r>
          </a:p>
        </p:txBody>
      </p:sp>
      <p:pic>
        <p:nvPicPr>
          <p:cNvPr id="10" name="Picture 4" descr="Résultats de recherche d'images pour « Informcanada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932" y="3991002"/>
            <a:ext cx="1832801" cy="43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0" y="204801"/>
            <a:ext cx="12192000" cy="6663030"/>
            <a:chOff x="0" y="204801"/>
            <a:chExt cx="12192000" cy="6663030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503338" y="789825"/>
              <a:ext cx="11182525" cy="0"/>
            </a:xfrm>
            <a:prstGeom prst="line">
              <a:avLst/>
            </a:prstGeom>
            <a:ln w="190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33" y="204801"/>
              <a:ext cx="754458" cy="456446"/>
            </a:xfrm>
            <a:prstGeom prst="rect">
              <a:avLst/>
            </a:prstGeom>
          </p:spPr>
        </p:pic>
        <p:grpSp>
          <p:nvGrpSpPr>
            <p:cNvPr id="14" name="Groupe 13"/>
            <p:cNvGrpSpPr/>
            <p:nvPr/>
          </p:nvGrpSpPr>
          <p:grpSpPr>
            <a:xfrm>
              <a:off x="0" y="6029732"/>
              <a:ext cx="12192000" cy="838099"/>
              <a:chOff x="0" y="6019900"/>
              <a:chExt cx="12192000" cy="838099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779"/>
              <a:stretch/>
            </p:blipFill>
            <p:spPr>
              <a:xfrm>
                <a:off x="0" y="6019900"/>
                <a:ext cx="12192000" cy="838099"/>
              </a:xfrm>
              <a:prstGeom prst="rect">
                <a:avLst/>
              </a:prstGeom>
            </p:spPr>
          </p:pic>
          <p:pic>
            <p:nvPicPr>
              <p:cNvPr id="16" name="Image 15" descr="Original file ‎ (SVG file, nominally 512 × 512 pixels, file size ...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3941" y="6116040"/>
                <a:ext cx="599392" cy="599392"/>
              </a:xfrm>
              <a:prstGeom prst="rect">
                <a:avLst/>
              </a:prstGeom>
            </p:spPr>
          </p:pic>
          <p:sp>
            <p:nvSpPr>
              <p:cNvPr id="17" name="Titre 1"/>
              <p:cNvSpPr txBox="1">
                <a:spLocks/>
              </p:cNvSpPr>
              <p:nvPr/>
            </p:nvSpPr>
            <p:spPr>
              <a:xfrm>
                <a:off x="4645340" y="6248686"/>
                <a:ext cx="711574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2-1-1</a:t>
                </a:r>
              </a:p>
            </p:txBody>
          </p:sp>
          <p:sp>
            <p:nvSpPr>
              <p:cNvPr id="18" name="Titre 1"/>
              <p:cNvSpPr txBox="1">
                <a:spLocks/>
              </p:cNvSpPr>
              <p:nvPr/>
            </p:nvSpPr>
            <p:spPr>
              <a:xfrm>
                <a:off x="6957910" y="6237405"/>
                <a:ext cx="1576490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www.211qc.ca</a:t>
                </a:r>
              </a:p>
            </p:txBody>
          </p:sp>
          <p:pic>
            <p:nvPicPr>
              <p:cNvPr id="19" name="Image 18" descr="&lt;strong&gt;White&lt;/strong&gt; monitor &lt;strong&gt;icon&lt;/strong&gt; - Free &lt;strong&gt;white&lt;/strong&gt; &lt;strong&gt;computer&lt;/strong&gt; hardware &lt;strong&gt;icons&lt;/strong&gt;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0381" y="6137197"/>
                <a:ext cx="603504" cy="603504"/>
              </a:xfrm>
              <a:prstGeom prst="rect">
                <a:avLst/>
              </a:prstGeom>
            </p:spPr>
          </p:pic>
        </p:grp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5E7FEB9C-A493-4F9D-A7FD-8F1102ADE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99" y="2704799"/>
            <a:ext cx="1141602" cy="11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5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0" y="204801"/>
            <a:ext cx="12192000" cy="6663030"/>
            <a:chOff x="0" y="204801"/>
            <a:chExt cx="12192000" cy="6663030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503338" y="789825"/>
              <a:ext cx="11182525" cy="0"/>
            </a:xfrm>
            <a:prstGeom prst="line">
              <a:avLst/>
            </a:prstGeom>
            <a:ln w="190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33" y="204801"/>
              <a:ext cx="754458" cy="456446"/>
            </a:xfrm>
            <a:prstGeom prst="rect">
              <a:avLst/>
            </a:prstGeom>
          </p:spPr>
        </p:pic>
        <p:grpSp>
          <p:nvGrpSpPr>
            <p:cNvPr id="14" name="Groupe 13"/>
            <p:cNvGrpSpPr/>
            <p:nvPr/>
          </p:nvGrpSpPr>
          <p:grpSpPr>
            <a:xfrm>
              <a:off x="0" y="6029732"/>
              <a:ext cx="12192000" cy="838099"/>
              <a:chOff x="0" y="6019900"/>
              <a:chExt cx="12192000" cy="838099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779"/>
              <a:stretch/>
            </p:blipFill>
            <p:spPr>
              <a:xfrm>
                <a:off x="0" y="6019900"/>
                <a:ext cx="12192000" cy="838099"/>
              </a:xfrm>
              <a:prstGeom prst="rect">
                <a:avLst/>
              </a:prstGeom>
            </p:spPr>
          </p:pic>
          <p:pic>
            <p:nvPicPr>
              <p:cNvPr id="16" name="Image 15" descr="Original file ‎ (SVG file, nominally 512 × 512 pixels, file size ...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3941" y="6116040"/>
                <a:ext cx="599392" cy="599392"/>
              </a:xfrm>
              <a:prstGeom prst="rect">
                <a:avLst/>
              </a:prstGeom>
            </p:spPr>
          </p:pic>
          <p:sp>
            <p:nvSpPr>
              <p:cNvPr id="17" name="Titre 1"/>
              <p:cNvSpPr txBox="1">
                <a:spLocks/>
              </p:cNvSpPr>
              <p:nvPr/>
            </p:nvSpPr>
            <p:spPr>
              <a:xfrm>
                <a:off x="4645340" y="6248686"/>
                <a:ext cx="711574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2-1-1</a:t>
                </a:r>
              </a:p>
            </p:txBody>
          </p:sp>
          <p:sp>
            <p:nvSpPr>
              <p:cNvPr id="18" name="Titre 1"/>
              <p:cNvSpPr txBox="1">
                <a:spLocks/>
              </p:cNvSpPr>
              <p:nvPr/>
            </p:nvSpPr>
            <p:spPr>
              <a:xfrm>
                <a:off x="6957910" y="6237405"/>
                <a:ext cx="1576490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www.211qc.ca</a:t>
                </a:r>
              </a:p>
            </p:txBody>
          </p:sp>
          <p:pic>
            <p:nvPicPr>
              <p:cNvPr id="19" name="Image 18" descr="&lt;strong&gt;White&lt;/strong&gt; monitor &lt;strong&gt;icon&lt;/strong&gt; - Free &lt;strong&gt;white&lt;/strong&gt; &lt;strong&gt;computer&lt;/strong&gt; hardware &lt;strong&gt;icons&lt;/strong&gt;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0381" y="6137197"/>
                <a:ext cx="603504" cy="603504"/>
              </a:xfrm>
              <a:prstGeom prst="rect">
                <a:avLst/>
              </a:prstGeom>
            </p:spPr>
          </p:pic>
        </p:grpSp>
      </p:grpSp>
      <p:sp>
        <p:nvSpPr>
          <p:cNvPr id="21" name="Titre 1">
            <a:extLst>
              <a:ext uri="{FF2B5EF4-FFF2-40B4-BE49-F238E27FC236}">
                <a16:creationId xmlns:a16="http://schemas.microsoft.com/office/drawing/2014/main" id="{B6E4C350-7E55-4040-A753-E07E91BB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8" y="208168"/>
            <a:ext cx="11190914" cy="598435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latin typeface="Calibri" panose="020F0502020204030204" pitchFamily="34" charset="0"/>
              </a:rPr>
              <a:t>Le réseau des Centraide derrière le 211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4F2474-75D3-49C4-979E-95DA4038F218}"/>
              </a:ext>
            </a:extLst>
          </p:cNvPr>
          <p:cNvSpPr/>
          <p:nvPr/>
        </p:nvSpPr>
        <p:spPr>
          <a:xfrm>
            <a:off x="881262" y="1024537"/>
            <a:ext cx="7714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dirty="0"/>
              <a:t>L’apport de Centraide / United </a:t>
            </a:r>
            <a:r>
              <a:rPr lang="fr-CA" sz="2000" dirty="0" err="1"/>
              <a:t>Way</a:t>
            </a:r>
            <a:r>
              <a:rPr lang="fr-CA" sz="2000" dirty="0"/>
              <a:t> au 211</a:t>
            </a:r>
          </a:p>
          <a:p>
            <a:r>
              <a:rPr lang="fr-CA" sz="2000" dirty="0">
                <a:solidFill>
                  <a:srgbClr val="FF0000"/>
                </a:solidFill>
              </a:rPr>
              <a:t>Le 211, une image de marque de Centraide</a:t>
            </a: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9C345DC6-C946-4846-8FF4-B18955248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77818" y="4677873"/>
            <a:ext cx="2381250" cy="104775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BDBC8C8-9D7A-492C-9D1C-B65EAC5081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2" y="4739786"/>
            <a:ext cx="2876550" cy="92392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58653D6-B2F4-4EA9-94D5-55D0BAC36710}"/>
              </a:ext>
            </a:extLst>
          </p:cNvPr>
          <p:cNvSpPr/>
          <p:nvPr/>
        </p:nvSpPr>
        <p:spPr>
          <a:xfrm>
            <a:off x="881262" y="1906616"/>
            <a:ext cx="92778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600" dirty="0"/>
              <a:t>Centraide / United </a:t>
            </a:r>
            <a:r>
              <a:rPr lang="fr-CA" sz="1600" dirty="0" err="1"/>
              <a:t>Way</a:t>
            </a:r>
            <a:r>
              <a:rPr lang="fr-CA" sz="1600" dirty="0"/>
              <a:t> a effectué les démarches auprès du CRTC qui ont permis l’attribution du numéro 211 aux centres d’information et référence en 2001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600" dirty="0"/>
              <a:t>Tous les Centraide / United </a:t>
            </a:r>
            <a:r>
              <a:rPr lang="fr-CA" sz="1600" dirty="0" err="1"/>
              <a:t>Way</a:t>
            </a:r>
            <a:r>
              <a:rPr lang="fr-CA" sz="1600" dirty="0"/>
              <a:t> sont des partenaires des 211 au Canada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600" dirty="0"/>
              <a:t>Centraide et InformCanada définissent les critères à respecter pour obtenir et maintenir une licence 211.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CA" sz="1600" dirty="0"/>
          </a:p>
          <a:p>
            <a:pPr algn="just"/>
            <a:r>
              <a:rPr lang="fr-CA" sz="1600" dirty="0"/>
              <a:t>Les rôles de </a:t>
            </a:r>
            <a:r>
              <a:rPr lang="fr-CA" sz="1600" u="sng" dirty="0"/>
              <a:t>Centraide Québec et Chaudière-Appalaches </a:t>
            </a:r>
            <a:r>
              <a:rPr lang="fr-CA" sz="1600" dirty="0"/>
              <a:t>et </a:t>
            </a:r>
            <a:r>
              <a:rPr lang="fr-CA" sz="1600" u="sng" dirty="0"/>
              <a:t>Centraide du Grand Montréal :</a:t>
            </a:r>
          </a:p>
          <a:p>
            <a:pPr algn="just"/>
            <a:endParaRPr lang="fr-CA" sz="1600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600" dirty="0"/>
              <a:t>Partenaires financiers du projet 211.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600" dirty="0"/>
              <a:t>Responsable du développement provincial du 211 et des relations avec le gouvernement provincial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600" dirty="0"/>
              <a:t>Le 211 est un projet phare pour Centraide qui lui procure des outils d’analyse sociale.</a:t>
            </a:r>
          </a:p>
        </p:txBody>
      </p:sp>
    </p:spTree>
    <p:extLst>
      <p:ext uri="{BB962C8B-B14F-4D97-AF65-F5344CB8AC3E}">
        <p14:creationId xmlns:p14="http://schemas.microsoft.com/office/powerpoint/2010/main" val="374046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0" y="204801"/>
            <a:ext cx="12192000" cy="6663030"/>
            <a:chOff x="0" y="204801"/>
            <a:chExt cx="12192000" cy="6663030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503338" y="789825"/>
              <a:ext cx="11182525" cy="0"/>
            </a:xfrm>
            <a:prstGeom prst="line">
              <a:avLst/>
            </a:prstGeom>
            <a:ln w="190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33" y="204801"/>
              <a:ext cx="754458" cy="456446"/>
            </a:xfrm>
            <a:prstGeom prst="rect">
              <a:avLst/>
            </a:prstGeom>
          </p:spPr>
        </p:pic>
        <p:grpSp>
          <p:nvGrpSpPr>
            <p:cNvPr id="14" name="Groupe 13"/>
            <p:cNvGrpSpPr/>
            <p:nvPr/>
          </p:nvGrpSpPr>
          <p:grpSpPr>
            <a:xfrm>
              <a:off x="0" y="6029732"/>
              <a:ext cx="12192000" cy="838099"/>
              <a:chOff x="0" y="6019900"/>
              <a:chExt cx="12192000" cy="838099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779"/>
              <a:stretch/>
            </p:blipFill>
            <p:spPr>
              <a:xfrm>
                <a:off x="0" y="6019900"/>
                <a:ext cx="12192000" cy="838099"/>
              </a:xfrm>
              <a:prstGeom prst="rect">
                <a:avLst/>
              </a:prstGeom>
            </p:spPr>
          </p:pic>
          <p:pic>
            <p:nvPicPr>
              <p:cNvPr id="16" name="Image 15" descr="Original file ‎ (SVG file, nominally 512 × 512 pixels, file size ...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3941" y="6116040"/>
                <a:ext cx="599392" cy="599392"/>
              </a:xfrm>
              <a:prstGeom prst="rect">
                <a:avLst/>
              </a:prstGeom>
            </p:spPr>
          </p:pic>
          <p:sp>
            <p:nvSpPr>
              <p:cNvPr id="17" name="Titre 1"/>
              <p:cNvSpPr txBox="1">
                <a:spLocks/>
              </p:cNvSpPr>
              <p:nvPr/>
            </p:nvSpPr>
            <p:spPr>
              <a:xfrm>
                <a:off x="4645340" y="6248686"/>
                <a:ext cx="711574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2-1-1</a:t>
                </a:r>
              </a:p>
            </p:txBody>
          </p:sp>
          <p:sp>
            <p:nvSpPr>
              <p:cNvPr id="18" name="Titre 1"/>
              <p:cNvSpPr txBox="1">
                <a:spLocks/>
              </p:cNvSpPr>
              <p:nvPr/>
            </p:nvSpPr>
            <p:spPr>
              <a:xfrm>
                <a:off x="6957910" y="6237405"/>
                <a:ext cx="1576490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www.211qc.ca</a:t>
                </a:r>
              </a:p>
            </p:txBody>
          </p:sp>
          <p:pic>
            <p:nvPicPr>
              <p:cNvPr id="19" name="Image 18" descr="&lt;strong&gt;White&lt;/strong&gt; monitor &lt;strong&gt;icon&lt;/strong&gt; - Free &lt;strong&gt;white&lt;/strong&gt; &lt;strong&gt;computer&lt;/strong&gt; hardware &lt;strong&gt;icons&lt;/strong&gt;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0381" y="6137197"/>
                <a:ext cx="603504" cy="603504"/>
              </a:xfrm>
              <a:prstGeom prst="rect">
                <a:avLst/>
              </a:prstGeom>
            </p:spPr>
          </p:pic>
        </p:grpSp>
      </p:grpSp>
      <p:sp>
        <p:nvSpPr>
          <p:cNvPr id="20" name="Titre 1">
            <a:extLst>
              <a:ext uri="{FF2B5EF4-FFF2-40B4-BE49-F238E27FC236}">
                <a16:creationId xmlns:a16="http://schemas.microsoft.com/office/drawing/2014/main" id="{70A68644-FB0F-4C2D-A631-FA438E54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8" y="208168"/>
            <a:ext cx="11190914" cy="598435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latin typeface="Calibri" panose="020F0502020204030204" pitchFamily="34" charset="0"/>
              </a:rPr>
              <a:t>Partenariats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6D6EF4-2F83-4935-9AD3-925B2B450D12}"/>
              </a:ext>
            </a:extLst>
          </p:cNvPr>
          <p:cNvSpPr/>
          <p:nvPr/>
        </p:nvSpPr>
        <p:spPr>
          <a:xfrm>
            <a:off x="1672141" y="1101247"/>
            <a:ext cx="7714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/>
              <a:t>Une collaboration essentielle avec les organismes du milieu</a:t>
            </a:r>
          </a:p>
          <a:p>
            <a:r>
              <a:rPr lang="fr-CA" sz="2000" dirty="0">
                <a:solidFill>
                  <a:srgbClr val="FF0000"/>
                </a:solidFill>
              </a:rPr>
              <a:t>Le 211 et les liens locaux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30C9C5-6AF0-4C64-B636-3C8368B2958C}"/>
              </a:ext>
            </a:extLst>
          </p:cNvPr>
          <p:cNvSpPr/>
          <p:nvPr/>
        </p:nvSpPr>
        <p:spPr>
          <a:xfrm>
            <a:off x="1672141" y="2003334"/>
            <a:ext cx="6416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dirty="0"/>
              <a:t>Comité consultatif avec des organismes locaux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dirty="0"/>
              <a:t>Révision des données validée par les organismes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dirty="0"/>
              <a:t>Partage de l’information sur l’analyse sociale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dirty="0"/>
              <a:t>Modèle adaptable à la réalité de chaque région et à la dynamique du milieu communautaire.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dirty="0"/>
              <a:t>Complémentarité avec les autres services.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F7FC3C5-A1F1-4047-B2B0-32FDDC39A2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8" y="934818"/>
            <a:ext cx="1102298" cy="11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93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728" y="208168"/>
            <a:ext cx="11190914" cy="598435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latin typeface="Calibri" panose="020F0502020204030204" pitchFamily="34" charset="0"/>
              </a:rPr>
              <a:t>Questions / Commentaires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769303" y="4532973"/>
            <a:ext cx="39333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A" sz="1600" dirty="0"/>
              <a:t>Mathieu Chaurette</a:t>
            </a:r>
          </a:p>
          <a:p>
            <a:pPr algn="r"/>
            <a:r>
              <a:rPr lang="fr-CA" sz="1600" dirty="0"/>
              <a:t>Directeur 211 et technologies</a:t>
            </a:r>
          </a:p>
          <a:p>
            <a:pPr algn="r"/>
            <a:r>
              <a:rPr lang="fr-CA" sz="1600" dirty="0">
                <a:hlinkClick r:id="rId2"/>
              </a:rPr>
              <a:t>mathieu.chaurette@211qc.ca</a:t>
            </a:r>
            <a:endParaRPr lang="fr-CA" sz="1600" dirty="0"/>
          </a:p>
          <a:p>
            <a:pPr algn="r"/>
            <a:r>
              <a:rPr lang="fr-CA" sz="1600" dirty="0">
                <a:hlinkClick r:id="rId3"/>
              </a:rPr>
              <a:t>www.211qc.ca</a:t>
            </a:r>
            <a:r>
              <a:rPr lang="fr-CA" sz="1600" dirty="0"/>
              <a:t> </a:t>
            </a:r>
          </a:p>
          <a:p>
            <a:pPr algn="r"/>
            <a:r>
              <a:rPr lang="fr-CA" sz="1600" dirty="0"/>
              <a:t>514 527-1388 poste 222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728" y="4532973"/>
            <a:ext cx="39333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/>
              <a:t>211 Grand Montréal</a:t>
            </a:r>
          </a:p>
          <a:p>
            <a:r>
              <a:rPr lang="fr-CA" sz="1600" dirty="0"/>
              <a:t>211@211qc.ca</a:t>
            </a:r>
          </a:p>
          <a:p>
            <a:r>
              <a:rPr lang="fr-CA" sz="1600" dirty="0"/>
              <a:t>2-1-1 (1 844 387-3598)</a:t>
            </a:r>
          </a:p>
          <a:p>
            <a:r>
              <a:rPr lang="fr-CA" sz="1600" dirty="0"/>
              <a:t>     Facebook.com/</a:t>
            </a:r>
            <a:r>
              <a:rPr lang="fr-CA" sz="1600" dirty="0" err="1"/>
              <a:t>Centredereference</a:t>
            </a:r>
            <a:endParaRPr lang="fr-CA" sz="1600" dirty="0"/>
          </a:p>
          <a:p>
            <a:r>
              <a:rPr lang="fr-CA" sz="1600" dirty="0"/>
              <a:t>     Twitter.com/</a:t>
            </a:r>
            <a:r>
              <a:rPr lang="fr-CA" sz="1600" dirty="0" err="1"/>
              <a:t>CentreReference</a:t>
            </a:r>
            <a:endParaRPr lang="fr-CA" sz="1600" dirty="0"/>
          </a:p>
        </p:txBody>
      </p:sp>
      <p:pic>
        <p:nvPicPr>
          <p:cNvPr id="5" name="Image 4" descr="File:&lt;strong&gt;Facebook&lt;/strong&gt; icon 2013.sv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6" y="5337548"/>
            <a:ext cx="182880" cy="182880"/>
          </a:xfrm>
          <a:prstGeom prst="rect">
            <a:avLst/>
          </a:prstGeom>
        </p:spPr>
      </p:pic>
      <p:pic>
        <p:nvPicPr>
          <p:cNvPr id="7" name="Image 6" descr="Free vector graphic: &lt;strong&gt;Twitter&lt;/strong&gt;, Pin, Button, Icon, Icons - Free Image on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6" y="5596980"/>
            <a:ext cx="183641" cy="182880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0" y="204801"/>
            <a:ext cx="12192000" cy="6663030"/>
            <a:chOff x="0" y="204801"/>
            <a:chExt cx="12192000" cy="666303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503338" y="789825"/>
              <a:ext cx="11182525" cy="0"/>
            </a:xfrm>
            <a:prstGeom prst="line">
              <a:avLst/>
            </a:prstGeom>
            <a:ln w="190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33" y="204801"/>
              <a:ext cx="754458" cy="456446"/>
            </a:xfrm>
            <a:prstGeom prst="rect">
              <a:avLst/>
            </a:prstGeom>
          </p:spPr>
        </p:pic>
        <p:grpSp>
          <p:nvGrpSpPr>
            <p:cNvPr id="11" name="Groupe 10"/>
            <p:cNvGrpSpPr/>
            <p:nvPr/>
          </p:nvGrpSpPr>
          <p:grpSpPr>
            <a:xfrm>
              <a:off x="0" y="6029732"/>
              <a:ext cx="12192000" cy="838099"/>
              <a:chOff x="0" y="6019900"/>
              <a:chExt cx="12192000" cy="838099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779"/>
              <a:stretch/>
            </p:blipFill>
            <p:spPr>
              <a:xfrm>
                <a:off x="0" y="6019900"/>
                <a:ext cx="12192000" cy="838099"/>
              </a:xfrm>
              <a:prstGeom prst="rect">
                <a:avLst/>
              </a:prstGeom>
            </p:spPr>
          </p:pic>
          <p:pic>
            <p:nvPicPr>
              <p:cNvPr id="13" name="Image 12" descr="Original file ‎ (SVG file, nominally 512 × 512 pixels, file size ...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3941" y="6116040"/>
                <a:ext cx="599392" cy="599392"/>
              </a:xfrm>
              <a:prstGeom prst="rect">
                <a:avLst/>
              </a:prstGeom>
            </p:spPr>
          </p:pic>
          <p:sp>
            <p:nvSpPr>
              <p:cNvPr id="14" name="Titre 1"/>
              <p:cNvSpPr txBox="1">
                <a:spLocks/>
              </p:cNvSpPr>
              <p:nvPr/>
            </p:nvSpPr>
            <p:spPr>
              <a:xfrm>
                <a:off x="4645340" y="6248686"/>
                <a:ext cx="711574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2-1-1</a:t>
                </a:r>
              </a:p>
            </p:txBody>
          </p:sp>
          <p:sp>
            <p:nvSpPr>
              <p:cNvPr id="15" name="Titre 1"/>
              <p:cNvSpPr txBox="1">
                <a:spLocks/>
              </p:cNvSpPr>
              <p:nvPr/>
            </p:nvSpPr>
            <p:spPr>
              <a:xfrm>
                <a:off x="6957910" y="6237405"/>
                <a:ext cx="1576490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www.211qc.ca</a:t>
                </a:r>
              </a:p>
            </p:txBody>
          </p:sp>
          <p:pic>
            <p:nvPicPr>
              <p:cNvPr id="16" name="Image 15" descr="&lt;strong&gt;White&lt;/strong&gt; monitor &lt;strong&gt;icon&lt;/strong&gt; - Free &lt;strong&gt;white&lt;/strong&gt; &lt;strong&gt;computer&lt;/strong&gt; hardware &lt;strong&gt;icons&lt;/strong&gt;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0381" y="6137197"/>
                <a:ext cx="603504" cy="6035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2820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338" y="191390"/>
            <a:ext cx="11182525" cy="598435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latin typeface="Calibri" panose="020F0502020204030204" pitchFamily="34" charset="0"/>
              </a:rPr>
              <a:t>Les services du 211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03" y="1168711"/>
            <a:ext cx="1324564" cy="1324564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3146971" y="1374850"/>
            <a:ext cx="3187312" cy="745672"/>
            <a:chOff x="2683320" y="1374850"/>
            <a:chExt cx="3187312" cy="745672"/>
          </a:xfrm>
        </p:grpSpPr>
        <p:sp>
          <p:nvSpPr>
            <p:cNvPr id="6" name="ZoneTexte 5"/>
            <p:cNvSpPr txBox="1"/>
            <p:nvPr/>
          </p:nvSpPr>
          <p:spPr>
            <a:xfrm>
              <a:off x="2683320" y="1374850"/>
              <a:ext cx="1948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/>
                <a:t>Téléphone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683320" y="1751190"/>
              <a:ext cx="3187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FF0000"/>
                  </a:solidFill>
                </a:rPr>
                <a:t>7 jours sur 7, 8h00 à 18h00</a:t>
              </a: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97" y="4328344"/>
            <a:ext cx="875976" cy="875976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3146971" y="4288846"/>
            <a:ext cx="3805648" cy="1046690"/>
            <a:chOff x="2683320" y="4288846"/>
            <a:chExt cx="3805648" cy="1046690"/>
          </a:xfrm>
        </p:grpSpPr>
        <p:sp>
          <p:nvSpPr>
            <p:cNvPr id="10" name="ZoneTexte 9"/>
            <p:cNvSpPr txBox="1"/>
            <p:nvPr/>
          </p:nvSpPr>
          <p:spPr>
            <a:xfrm>
              <a:off x="2683320" y="4288846"/>
              <a:ext cx="2085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/>
                <a:t>Analyse sociale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683320" y="4689205"/>
              <a:ext cx="3805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FF0000"/>
                  </a:solidFill>
                </a:rPr>
                <a:t>Rapports statistiques sur les besoins comblés et non comblés</a:t>
              </a:r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91" y="1975707"/>
            <a:ext cx="1730389" cy="2447471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3146971" y="2780416"/>
            <a:ext cx="3708313" cy="848536"/>
            <a:chOff x="2683320" y="2684106"/>
            <a:chExt cx="3708313" cy="848536"/>
          </a:xfrm>
        </p:grpSpPr>
        <p:sp>
          <p:nvSpPr>
            <p:cNvPr id="14" name="ZoneTexte 13"/>
            <p:cNvSpPr txBox="1"/>
            <p:nvPr/>
          </p:nvSpPr>
          <p:spPr>
            <a:xfrm>
              <a:off x="2683320" y="2684106"/>
              <a:ext cx="29215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/>
                <a:t>Répertoire en ligne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683320" y="3163310"/>
              <a:ext cx="3708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FF0000"/>
                  </a:solidFill>
                </a:rPr>
                <a:t>Site web adaptatif multiplateforme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0" y="204801"/>
            <a:ext cx="12192000" cy="6663030"/>
            <a:chOff x="0" y="204801"/>
            <a:chExt cx="12192000" cy="6663030"/>
          </a:xfrm>
        </p:grpSpPr>
        <p:cxnSp>
          <p:nvCxnSpPr>
            <p:cNvPr id="4" name="Connecteur droit 3"/>
            <p:cNvCxnSpPr/>
            <p:nvPr/>
          </p:nvCxnSpPr>
          <p:spPr>
            <a:xfrm>
              <a:off x="503338" y="789825"/>
              <a:ext cx="11182525" cy="0"/>
            </a:xfrm>
            <a:prstGeom prst="line">
              <a:avLst/>
            </a:prstGeom>
            <a:ln w="190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33" y="204801"/>
              <a:ext cx="754458" cy="456446"/>
            </a:xfrm>
            <a:prstGeom prst="rect">
              <a:avLst/>
            </a:prstGeom>
          </p:spPr>
        </p:pic>
        <p:grpSp>
          <p:nvGrpSpPr>
            <p:cNvPr id="34" name="Groupe 33"/>
            <p:cNvGrpSpPr/>
            <p:nvPr/>
          </p:nvGrpSpPr>
          <p:grpSpPr>
            <a:xfrm>
              <a:off x="0" y="6029732"/>
              <a:ext cx="12192000" cy="838099"/>
              <a:chOff x="0" y="6019900"/>
              <a:chExt cx="12192000" cy="838099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779"/>
              <a:stretch/>
            </p:blipFill>
            <p:spPr>
              <a:xfrm>
                <a:off x="0" y="6019900"/>
                <a:ext cx="12192000" cy="838099"/>
              </a:xfrm>
              <a:prstGeom prst="rect">
                <a:avLst/>
              </a:prstGeom>
            </p:spPr>
          </p:pic>
          <p:pic>
            <p:nvPicPr>
              <p:cNvPr id="26" name="Image 25" descr="Original file ‎ (SVG file, nominally 512 × 512 pixels, file size ...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3941" y="6116040"/>
                <a:ext cx="599392" cy="599392"/>
              </a:xfrm>
              <a:prstGeom prst="rect">
                <a:avLst/>
              </a:prstGeom>
            </p:spPr>
          </p:pic>
          <p:sp>
            <p:nvSpPr>
              <p:cNvPr id="30" name="Titre 1"/>
              <p:cNvSpPr txBox="1">
                <a:spLocks/>
              </p:cNvSpPr>
              <p:nvPr/>
            </p:nvSpPr>
            <p:spPr>
              <a:xfrm>
                <a:off x="4645340" y="6248686"/>
                <a:ext cx="711574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2-1-1</a:t>
                </a:r>
              </a:p>
            </p:txBody>
          </p:sp>
          <p:sp>
            <p:nvSpPr>
              <p:cNvPr id="31" name="Titre 1"/>
              <p:cNvSpPr txBox="1">
                <a:spLocks/>
              </p:cNvSpPr>
              <p:nvPr/>
            </p:nvSpPr>
            <p:spPr>
              <a:xfrm>
                <a:off x="6957910" y="6237405"/>
                <a:ext cx="1576490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www.211qc.ca</a:t>
                </a:r>
              </a:p>
            </p:txBody>
          </p:sp>
          <p:pic>
            <p:nvPicPr>
              <p:cNvPr id="32" name="Image 31" descr="&lt;strong&gt;White&lt;/strong&gt; monitor &lt;strong&gt;icon&lt;/strong&gt; - Free &lt;strong&gt;white&lt;/strong&gt; &lt;strong&gt;computer&lt;/strong&gt; hardware &lt;strong&gt;icons&lt;/strong&gt;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0381" y="6137197"/>
                <a:ext cx="603504" cy="6035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1667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728" y="208168"/>
            <a:ext cx="11190914" cy="598435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latin typeface="Calibri" panose="020F0502020204030204" pitchFamily="34" charset="0"/>
              </a:rPr>
              <a:t>Les origines du 211</a:t>
            </a:r>
          </a:p>
        </p:txBody>
      </p:sp>
      <p:sp>
        <p:nvSpPr>
          <p:cNvPr id="4" name="Rectangle 3"/>
          <p:cNvSpPr/>
          <p:nvPr/>
        </p:nvSpPr>
        <p:spPr>
          <a:xfrm>
            <a:off x="7117855" y="3074361"/>
            <a:ext cx="2965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CA" sz="1400" dirty="0"/>
              <a:t>La majorité des grandes villes sont couvertes: Toronto, Vancouver, Calgary, Edmonton, Ottawa, Halifax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CA" sz="1400" dirty="0"/>
              <a:t>Deux provinces sont entièrement desservies: Ontario et Nouvelle-Écosse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6119" y="4480638"/>
            <a:ext cx="2454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400" dirty="0"/>
              <a:t>50 États couverts, 90 % d'Américains desservis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89" y="4536827"/>
            <a:ext cx="955589" cy="5031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26" y="3143664"/>
            <a:ext cx="955589" cy="477795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>
            <p:extLst/>
          </p:nvPr>
        </p:nvGraphicFramePr>
        <p:xfrm>
          <a:off x="1137139" y="1505925"/>
          <a:ext cx="4551981" cy="3888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 8" descr="File:Quebec flag.png - Wikipedia, the free encyclopedi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26" y="1505925"/>
            <a:ext cx="955589" cy="636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26119" y="1454120"/>
            <a:ext cx="28987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CA" sz="1400" dirty="0"/>
              <a:t>Les régions de la Capitale-Nationale, Chaudière-Appalaches et la MRC Haute-Yamaska sont desservies par le centre de Québec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CA" sz="1400" i="1" dirty="0"/>
              <a:t>Le Grand Montréal depuis le         1</a:t>
            </a:r>
            <a:r>
              <a:rPr lang="fr-CA" sz="1400" i="1" baseline="30000" dirty="0"/>
              <a:t>er</a:t>
            </a:r>
            <a:r>
              <a:rPr lang="fr-CA" sz="1400" i="1" dirty="0"/>
              <a:t> avril 2018.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0" y="204801"/>
            <a:ext cx="12192000" cy="6663030"/>
            <a:chOff x="0" y="204801"/>
            <a:chExt cx="12192000" cy="6663030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503338" y="789825"/>
              <a:ext cx="11182525" cy="0"/>
            </a:xfrm>
            <a:prstGeom prst="line">
              <a:avLst/>
            </a:prstGeom>
            <a:ln w="190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33" y="204801"/>
              <a:ext cx="754458" cy="456446"/>
            </a:xfrm>
            <a:prstGeom prst="rect">
              <a:avLst/>
            </a:prstGeom>
          </p:spPr>
        </p:pic>
        <p:grpSp>
          <p:nvGrpSpPr>
            <p:cNvPr id="14" name="Groupe 13"/>
            <p:cNvGrpSpPr/>
            <p:nvPr/>
          </p:nvGrpSpPr>
          <p:grpSpPr>
            <a:xfrm>
              <a:off x="0" y="6029732"/>
              <a:ext cx="12192000" cy="838099"/>
              <a:chOff x="0" y="6019900"/>
              <a:chExt cx="12192000" cy="838099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779"/>
              <a:stretch/>
            </p:blipFill>
            <p:spPr>
              <a:xfrm>
                <a:off x="0" y="6019900"/>
                <a:ext cx="12192000" cy="838099"/>
              </a:xfrm>
              <a:prstGeom prst="rect">
                <a:avLst/>
              </a:prstGeom>
            </p:spPr>
          </p:pic>
          <p:pic>
            <p:nvPicPr>
              <p:cNvPr id="16" name="Image 15" descr="Original file ‎ (SVG file, nominally 512 × 512 pixels, file size ...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3941" y="6116040"/>
                <a:ext cx="599392" cy="599392"/>
              </a:xfrm>
              <a:prstGeom prst="rect">
                <a:avLst/>
              </a:prstGeom>
            </p:spPr>
          </p:pic>
          <p:sp>
            <p:nvSpPr>
              <p:cNvPr id="17" name="Titre 1"/>
              <p:cNvSpPr txBox="1">
                <a:spLocks/>
              </p:cNvSpPr>
              <p:nvPr/>
            </p:nvSpPr>
            <p:spPr>
              <a:xfrm>
                <a:off x="4645340" y="6248686"/>
                <a:ext cx="711574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2-1-1</a:t>
                </a:r>
              </a:p>
            </p:txBody>
          </p:sp>
          <p:sp>
            <p:nvSpPr>
              <p:cNvPr id="18" name="Titre 1"/>
              <p:cNvSpPr txBox="1">
                <a:spLocks/>
              </p:cNvSpPr>
              <p:nvPr/>
            </p:nvSpPr>
            <p:spPr>
              <a:xfrm>
                <a:off x="6957910" y="6237405"/>
                <a:ext cx="1576490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www.211qc.ca</a:t>
                </a:r>
              </a:p>
            </p:txBody>
          </p:sp>
          <p:pic>
            <p:nvPicPr>
              <p:cNvPr id="19" name="Image 18" descr="&lt;strong&gt;White&lt;/strong&gt; monitor &lt;strong&gt;icon&lt;/strong&gt; - Free &lt;strong&gt;white&lt;/strong&gt; &lt;strong&gt;computer&lt;/strong&gt; hardware &lt;strong&gt;icons&lt;/strong&gt;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0381" y="6137197"/>
                <a:ext cx="603504" cy="6035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6707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728" y="208168"/>
            <a:ext cx="11190914" cy="598435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latin typeface="Calibri" panose="020F0502020204030204" pitchFamily="34" charset="0"/>
              </a:rPr>
              <a:t>L’organisme derrière le 211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0" y="204801"/>
            <a:ext cx="12192000" cy="6663030"/>
            <a:chOff x="0" y="204801"/>
            <a:chExt cx="12192000" cy="6663030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503338" y="789825"/>
              <a:ext cx="11182525" cy="0"/>
            </a:xfrm>
            <a:prstGeom prst="line">
              <a:avLst/>
            </a:prstGeom>
            <a:ln w="190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33" y="204801"/>
              <a:ext cx="754458" cy="456446"/>
            </a:xfrm>
            <a:prstGeom prst="rect">
              <a:avLst/>
            </a:prstGeom>
          </p:spPr>
        </p:pic>
        <p:grpSp>
          <p:nvGrpSpPr>
            <p:cNvPr id="14" name="Groupe 13"/>
            <p:cNvGrpSpPr/>
            <p:nvPr/>
          </p:nvGrpSpPr>
          <p:grpSpPr>
            <a:xfrm>
              <a:off x="0" y="6029732"/>
              <a:ext cx="12192000" cy="838099"/>
              <a:chOff x="0" y="6019900"/>
              <a:chExt cx="12192000" cy="838099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779"/>
              <a:stretch/>
            </p:blipFill>
            <p:spPr>
              <a:xfrm>
                <a:off x="0" y="6019900"/>
                <a:ext cx="12192000" cy="838099"/>
              </a:xfrm>
              <a:prstGeom prst="rect">
                <a:avLst/>
              </a:prstGeom>
            </p:spPr>
          </p:pic>
          <p:pic>
            <p:nvPicPr>
              <p:cNvPr id="16" name="Image 15" descr="Original file ‎ (SVG file, nominally 512 × 512 pixels, file size ...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3941" y="6116040"/>
                <a:ext cx="599392" cy="599392"/>
              </a:xfrm>
              <a:prstGeom prst="rect">
                <a:avLst/>
              </a:prstGeom>
            </p:spPr>
          </p:pic>
          <p:sp>
            <p:nvSpPr>
              <p:cNvPr id="17" name="Titre 1"/>
              <p:cNvSpPr txBox="1">
                <a:spLocks/>
              </p:cNvSpPr>
              <p:nvPr/>
            </p:nvSpPr>
            <p:spPr>
              <a:xfrm>
                <a:off x="4645340" y="6248686"/>
                <a:ext cx="711574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2-1-1</a:t>
                </a:r>
              </a:p>
            </p:txBody>
          </p:sp>
          <p:sp>
            <p:nvSpPr>
              <p:cNvPr id="18" name="Titre 1"/>
              <p:cNvSpPr txBox="1">
                <a:spLocks/>
              </p:cNvSpPr>
              <p:nvPr/>
            </p:nvSpPr>
            <p:spPr>
              <a:xfrm>
                <a:off x="6957910" y="6237405"/>
                <a:ext cx="1576490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www.211qc.ca</a:t>
                </a:r>
              </a:p>
            </p:txBody>
          </p:sp>
          <p:pic>
            <p:nvPicPr>
              <p:cNvPr id="19" name="Image 18" descr="&lt;strong&gt;White&lt;/strong&gt; monitor &lt;strong&gt;icon&lt;/strong&gt; - Free &lt;strong&gt;white&lt;/strong&gt; &lt;strong&gt;computer&lt;/strong&gt; hardware &lt;strong&gt;icons&lt;/strong&gt;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0381" y="6137197"/>
                <a:ext cx="603504" cy="603504"/>
              </a:xfrm>
              <a:prstGeom prst="rect">
                <a:avLst/>
              </a:prstGeom>
            </p:spPr>
          </p:pic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70AC7C4-A0E2-445A-9C4D-0CD52C475C5B}"/>
              </a:ext>
            </a:extLst>
          </p:cNvPr>
          <p:cNvSpPr/>
          <p:nvPr/>
        </p:nvSpPr>
        <p:spPr>
          <a:xfrm>
            <a:off x="2219223" y="1393120"/>
            <a:ext cx="7714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dirty="0"/>
              <a:t>Le CRGM : 60 ans d’expérience au service des municipalités de la CMM</a:t>
            </a:r>
          </a:p>
          <a:p>
            <a:r>
              <a:rPr lang="fr-CA" sz="1600" dirty="0">
                <a:solidFill>
                  <a:srgbClr val="FF0000"/>
                </a:solidFill>
              </a:rPr>
              <a:t>Plus de 20 ans à l’échelle du Québec : lignes en dépendances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ECCC37-BD66-484E-BE33-3CF636119AB2}"/>
              </a:ext>
            </a:extLst>
          </p:cNvPr>
          <p:cNvSpPr/>
          <p:nvPr/>
        </p:nvSpPr>
        <p:spPr>
          <a:xfrm>
            <a:off x="2223872" y="2185348"/>
            <a:ext cx="4848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600" dirty="0"/>
              <a:t>Ligne d’Info-Référence générale pour la région de Montréal depuis 1956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sz="1600" dirty="0"/>
              <a:t>2 lignes spécialisées en dépendances 24/7 à l’échelle du Québec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CA" sz="1600" dirty="0"/>
              <a:t>Drogue : aide et référence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CA" sz="1600" dirty="0"/>
              <a:t>Jeu : aide et référence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510C62A-84BF-48E3-9D5F-1A91615F5D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r="10762"/>
          <a:stretch/>
        </p:blipFill>
        <p:spPr>
          <a:xfrm>
            <a:off x="485224" y="1126292"/>
            <a:ext cx="1707495" cy="117998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7FC310F-F77E-4727-B2E3-3AD11AB03C48}"/>
              </a:ext>
            </a:extLst>
          </p:cNvPr>
          <p:cNvSpPr/>
          <p:nvPr/>
        </p:nvSpPr>
        <p:spPr>
          <a:xfrm>
            <a:off x="7776594" y="2306676"/>
            <a:ext cx="3909269" cy="23698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u="sng" dirty="0"/>
              <a:t>Régions desservies par le </a:t>
            </a:r>
          </a:p>
          <a:p>
            <a:pPr algn="ctr"/>
            <a:r>
              <a:rPr lang="fr-CA" u="sng" dirty="0"/>
              <a:t>211 Grand Montréal</a:t>
            </a:r>
          </a:p>
          <a:p>
            <a:pPr algn="ctr"/>
            <a:endParaRPr lang="fr-CA" sz="1600" dirty="0"/>
          </a:p>
          <a:p>
            <a:pPr algn="ctr"/>
            <a:r>
              <a:rPr lang="fr-CA" sz="1600" dirty="0"/>
              <a:t>Communauté métropolitaine de Montréal </a:t>
            </a:r>
          </a:p>
          <a:p>
            <a:pPr algn="ctr"/>
            <a:r>
              <a:rPr lang="fr-CA" sz="1600" dirty="0"/>
              <a:t>(82 municipalités)</a:t>
            </a:r>
          </a:p>
          <a:p>
            <a:pPr algn="ctr"/>
            <a:endParaRPr lang="fr-CA" sz="1600" i="1" dirty="0"/>
          </a:p>
          <a:p>
            <a:pPr algn="ctr"/>
            <a:r>
              <a:rPr lang="fr-CA" sz="1600" i="1" dirty="0"/>
              <a:t>Et les villes hors CMM des régions suivantes:</a:t>
            </a:r>
          </a:p>
          <a:p>
            <a:pPr algn="ctr"/>
            <a:r>
              <a:rPr lang="fr-CA" sz="1600" dirty="0"/>
              <a:t>MRC de l’Assomption</a:t>
            </a:r>
          </a:p>
          <a:p>
            <a:pPr algn="ctr"/>
            <a:r>
              <a:rPr lang="fr-CA" sz="1600" dirty="0"/>
              <a:t>MRC Vaudreuil-Soulanges</a:t>
            </a:r>
          </a:p>
        </p:txBody>
      </p:sp>
    </p:spTree>
    <p:extLst>
      <p:ext uri="{BB962C8B-B14F-4D97-AF65-F5344CB8AC3E}">
        <p14:creationId xmlns:p14="http://schemas.microsoft.com/office/powerpoint/2010/main" val="71927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728" y="208168"/>
            <a:ext cx="11190914" cy="598435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latin typeface="Calibri" panose="020F0502020204030204" pitchFamily="34" charset="0"/>
              </a:rPr>
              <a:t>Service téléphonique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6" y="1240626"/>
            <a:ext cx="1324564" cy="1324564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2256019" y="1240626"/>
            <a:ext cx="3187312" cy="1299670"/>
            <a:chOff x="2683320" y="1374850"/>
            <a:chExt cx="3187312" cy="1299670"/>
          </a:xfrm>
        </p:grpSpPr>
        <p:sp>
          <p:nvSpPr>
            <p:cNvPr id="9" name="ZoneTexte 8"/>
            <p:cNvSpPr txBox="1"/>
            <p:nvPr/>
          </p:nvSpPr>
          <p:spPr>
            <a:xfrm>
              <a:off x="2683320" y="1374850"/>
              <a:ext cx="1948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/>
                <a:t>Téléphone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683320" y="1751190"/>
              <a:ext cx="31873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FF0000"/>
                  </a:solidFill>
                </a:rPr>
                <a:t>7 jours sur 7, 8h00 à 18h00</a:t>
              </a:r>
            </a:p>
            <a:p>
              <a:r>
                <a:rPr lang="fr-CA" dirty="0">
                  <a:solidFill>
                    <a:srgbClr val="FF0000"/>
                  </a:solidFill>
                </a:rPr>
                <a:t>Gratuit</a:t>
              </a:r>
            </a:p>
            <a:p>
              <a:r>
                <a:rPr lang="fr-CA" dirty="0">
                  <a:solidFill>
                    <a:srgbClr val="FF0000"/>
                  </a:solidFill>
                </a:rPr>
                <a:t>Confidentiel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8435674" y="1243267"/>
            <a:ext cx="1564003" cy="1721118"/>
            <a:chOff x="8359722" y="2826289"/>
            <a:chExt cx="1564003" cy="1721118"/>
          </a:xfrm>
        </p:grpSpPr>
        <p:pic>
          <p:nvPicPr>
            <p:cNvPr id="12" name="Image 11" descr="This one is the worst. Promulgated on TV shows for the past 3-4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0802" y="3383181"/>
              <a:ext cx="792000" cy="792000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8359722" y="2826289"/>
              <a:ext cx="15640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dirty="0"/>
                <a:t>Durée moyenne des appels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8592678" y="4208853"/>
              <a:ext cx="1148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dirty="0">
                  <a:solidFill>
                    <a:srgbClr val="FF0000"/>
                  </a:solidFill>
                </a:rPr>
                <a:t>5 minutes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286637" y="1243267"/>
            <a:ext cx="1564003" cy="1721118"/>
            <a:chOff x="4661329" y="3272573"/>
            <a:chExt cx="1564003" cy="1721118"/>
          </a:xfrm>
        </p:grpSpPr>
        <p:pic>
          <p:nvPicPr>
            <p:cNvPr id="16" name="Image 15" descr="Datei:Octicons-comment-&lt;strong&gt;discussion&lt;/strong&gt;.svg – Wikipedi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815" y="3562066"/>
              <a:ext cx="919031" cy="1050321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4661329" y="3272573"/>
              <a:ext cx="15640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dirty="0"/>
                <a:t>Aide multilingue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828491" y="4655137"/>
              <a:ext cx="12296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dirty="0">
                  <a:solidFill>
                    <a:srgbClr val="FF0000"/>
                  </a:solidFill>
                </a:rPr>
                <a:t>200 langues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2188630" y="3316666"/>
            <a:ext cx="123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Appel type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188630" y="3926973"/>
            <a:ext cx="7811047" cy="830999"/>
            <a:chOff x="2188630" y="3926973"/>
            <a:chExt cx="7811047" cy="830999"/>
          </a:xfrm>
        </p:grpSpPr>
        <p:sp>
          <p:nvSpPr>
            <p:cNvPr id="24" name="ZoneTexte 23"/>
            <p:cNvSpPr txBox="1"/>
            <p:nvPr/>
          </p:nvSpPr>
          <p:spPr>
            <a:xfrm>
              <a:off x="5832661" y="3926974"/>
              <a:ext cx="1588917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sz="1600" dirty="0"/>
                <a:t>Recherche </a:t>
              </a:r>
              <a:r>
                <a:rPr lang="fr-CA" sz="1600" dirty="0" err="1"/>
                <a:t>géolocalisée</a:t>
              </a:r>
              <a:r>
                <a:rPr lang="fr-CA" sz="1600" dirty="0"/>
                <a:t> des organismes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027630" y="3926975"/>
              <a:ext cx="1588917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sz="1600" dirty="0"/>
                <a:t>Précision du besoin avec le conseiller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696575" y="3926973"/>
              <a:ext cx="2303102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sz="1600" dirty="0"/>
                <a:t>Référence à 3 organismes (si possible) répondant au besoin de la personne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188630" y="3926975"/>
              <a:ext cx="1564003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sz="1600" dirty="0"/>
                <a:t>Écoute du besoin</a:t>
              </a:r>
            </a:p>
            <a:p>
              <a:pPr algn="ctr"/>
              <a:endParaRPr lang="fr-CA" sz="1600" dirty="0"/>
            </a:p>
          </p:txBody>
        </p:sp>
        <p:sp>
          <p:nvSpPr>
            <p:cNvPr id="26" name="Flèche droite 25"/>
            <p:cNvSpPr/>
            <p:nvPr/>
          </p:nvSpPr>
          <p:spPr>
            <a:xfrm>
              <a:off x="3833769" y="4269996"/>
              <a:ext cx="134224" cy="14261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Flèche droite 26"/>
            <p:cNvSpPr/>
            <p:nvPr/>
          </p:nvSpPr>
          <p:spPr>
            <a:xfrm>
              <a:off x="5651931" y="4269995"/>
              <a:ext cx="134224" cy="14261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Flèche droite 27"/>
            <p:cNvSpPr/>
            <p:nvPr/>
          </p:nvSpPr>
          <p:spPr>
            <a:xfrm>
              <a:off x="7487882" y="4269995"/>
              <a:ext cx="134224" cy="14261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0" y="204801"/>
            <a:ext cx="12192000" cy="6663030"/>
            <a:chOff x="0" y="204801"/>
            <a:chExt cx="12192000" cy="6663030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03338" y="789825"/>
              <a:ext cx="11182525" cy="0"/>
            </a:xfrm>
            <a:prstGeom prst="line">
              <a:avLst/>
            </a:prstGeom>
            <a:ln w="190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33" y="204801"/>
              <a:ext cx="754458" cy="456446"/>
            </a:xfrm>
            <a:prstGeom prst="rect">
              <a:avLst/>
            </a:prstGeom>
          </p:spPr>
        </p:pic>
        <p:grpSp>
          <p:nvGrpSpPr>
            <p:cNvPr id="32" name="Groupe 31"/>
            <p:cNvGrpSpPr/>
            <p:nvPr/>
          </p:nvGrpSpPr>
          <p:grpSpPr>
            <a:xfrm>
              <a:off x="0" y="6029732"/>
              <a:ext cx="12192000" cy="838099"/>
              <a:chOff x="0" y="6019900"/>
              <a:chExt cx="12192000" cy="838099"/>
            </a:xfrm>
          </p:grpSpPr>
          <p:pic>
            <p:nvPicPr>
              <p:cNvPr id="33" name="Image 3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779"/>
              <a:stretch/>
            </p:blipFill>
            <p:spPr>
              <a:xfrm>
                <a:off x="0" y="6019900"/>
                <a:ext cx="12192000" cy="838099"/>
              </a:xfrm>
              <a:prstGeom prst="rect">
                <a:avLst/>
              </a:prstGeom>
            </p:spPr>
          </p:pic>
          <p:pic>
            <p:nvPicPr>
              <p:cNvPr id="34" name="Image 33" descr="Original file ‎ (SVG file, nominally 512 × 512 pixels, file size ...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3941" y="6116040"/>
                <a:ext cx="599392" cy="599392"/>
              </a:xfrm>
              <a:prstGeom prst="rect">
                <a:avLst/>
              </a:prstGeom>
            </p:spPr>
          </p:pic>
          <p:sp>
            <p:nvSpPr>
              <p:cNvPr id="35" name="Titre 1"/>
              <p:cNvSpPr txBox="1">
                <a:spLocks/>
              </p:cNvSpPr>
              <p:nvPr/>
            </p:nvSpPr>
            <p:spPr>
              <a:xfrm>
                <a:off x="4645340" y="6248686"/>
                <a:ext cx="711574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2-1-1</a:t>
                </a:r>
              </a:p>
            </p:txBody>
          </p:sp>
          <p:sp>
            <p:nvSpPr>
              <p:cNvPr id="36" name="Titre 1"/>
              <p:cNvSpPr txBox="1">
                <a:spLocks/>
              </p:cNvSpPr>
              <p:nvPr/>
            </p:nvSpPr>
            <p:spPr>
              <a:xfrm>
                <a:off x="6957910" y="6237405"/>
                <a:ext cx="1576490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www.211qc.ca</a:t>
                </a:r>
              </a:p>
            </p:txBody>
          </p:sp>
          <p:pic>
            <p:nvPicPr>
              <p:cNvPr id="37" name="Image 36" descr="&lt;strong&gt;White&lt;/strong&gt; monitor &lt;strong&gt;icon&lt;/strong&gt; - Free &lt;strong&gt;white&lt;/strong&gt; &lt;strong&gt;computer&lt;/strong&gt; hardware &lt;strong&gt;icons&lt;/strong&gt;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0381" y="6137197"/>
                <a:ext cx="603504" cy="6035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5693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728" y="208168"/>
            <a:ext cx="11190914" cy="598435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latin typeface="Calibri" panose="020F0502020204030204" pitchFamily="34" charset="0"/>
              </a:rPr>
              <a:t>Service web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9" y="667025"/>
            <a:ext cx="1730389" cy="2447471"/>
          </a:xfrm>
          <a:prstGeom prst="rect">
            <a:avLst/>
          </a:prstGeom>
        </p:spPr>
      </p:pic>
      <p:grpSp>
        <p:nvGrpSpPr>
          <p:cNvPr id="30" name="Groupe 29"/>
          <p:cNvGrpSpPr/>
          <p:nvPr/>
        </p:nvGrpSpPr>
        <p:grpSpPr>
          <a:xfrm>
            <a:off x="2920468" y="1320732"/>
            <a:ext cx="3708313" cy="848536"/>
            <a:chOff x="2683320" y="2684106"/>
            <a:chExt cx="3708313" cy="848536"/>
          </a:xfrm>
        </p:grpSpPr>
        <p:sp>
          <p:nvSpPr>
            <p:cNvPr id="31" name="ZoneTexte 30"/>
            <p:cNvSpPr txBox="1"/>
            <p:nvPr/>
          </p:nvSpPr>
          <p:spPr>
            <a:xfrm>
              <a:off x="2683320" y="2684106"/>
              <a:ext cx="29215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/>
                <a:t>Répertoire en ligne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683320" y="3163310"/>
              <a:ext cx="3708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FF0000"/>
                  </a:solidFill>
                </a:rPr>
                <a:t>Site web adaptatif multiplateforme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0" y="204801"/>
            <a:ext cx="12192000" cy="6663030"/>
            <a:chOff x="0" y="204801"/>
            <a:chExt cx="12192000" cy="666303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503338" y="789825"/>
              <a:ext cx="11182525" cy="0"/>
            </a:xfrm>
            <a:prstGeom prst="line">
              <a:avLst/>
            </a:prstGeom>
            <a:ln w="190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33" y="204801"/>
              <a:ext cx="754458" cy="456446"/>
            </a:xfrm>
            <a:prstGeom prst="rect">
              <a:avLst/>
            </a:prstGeom>
          </p:spPr>
        </p:pic>
        <p:grpSp>
          <p:nvGrpSpPr>
            <p:cNvPr id="11" name="Groupe 10"/>
            <p:cNvGrpSpPr/>
            <p:nvPr/>
          </p:nvGrpSpPr>
          <p:grpSpPr>
            <a:xfrm>
              <a:off x="0" y="6029732"/>
              <a:ext cx="12192000" cy="838099"/>
              <a:chOff x="0" y="6019900"/>
              <a:chExt cx="12192000" cy="838099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779"/>
              <a:stretch/>
            </p:blipFill>
            <p:spPr>
              <a:xfrm>
                <a:off x="0" y="6019900"/>
                <a:ext cx="12192000" cy="838099"/>
              </a:xfrm>
              <a:prstGeom prst="rect">
                <a:avLst/>
              </a:prstGeom>
            </p:spPr>
          </p:pic>
          <p:pic>
            <p:nvPicPr>
              <p:cNvPr id="13" name="Image 12" descr="Original file ‎ (SVG file, nominally 512 × 512 pixels, file size ...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3941" y="6116040"/>
                <a:ext cx="599392" cy="599392"/>
              </a:xfrm>
              <a:prstGeom prst="rect">
                <a:avLst/>
              </a:prstGeom>
            </p:spPr>
          </p:pic>
          <p:sp>
            <p:nvSpPr>
              <p:cNvPr id="14" name="Titre 1"/>
              <p:cNvSpPr txBox="1">
                <a:spLocks/>
              </p:cNvSpPr>
              <p:nvPr/>
            </p:nvSpPr>
            <p:spPr>
              <a:xfrm>
                <a:off x="4645340" y="6248686"/>
                <a:ext cx="711574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2-1-1</a:t>
                </a:r>
              </a:p>
            </p:txBody>
          </p:sp>
          <p:sp>
            <p:nvSpPr>
              <p:cNvPr id="15" name="Titre 1"/>
              <p:cNvSpPr txBox="1">
                <a:spLocks/>
              </p:cNvSpPr>
              <p:nvPr/>
            </p:nvSpPr>
            <p:spPr>
              <a:xfrm>
                <a:off x="6957910" y="6237405"/>
                <a:ext cx="1576490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www.211qc.ca</a:t>
                </a:r>
              </a:p>
            </p:txBody>
          </p:sp>
          <p:pic>
            <p:nvPicPr>
              <p:cNvPr id="16" name="Image 15" descr="&lt;strong&gt;White&lt;/strong&gt; monitor &lt;strong&gt;icon&lt;/strong&gt; - Free &lt;strong&gt;white&lt;/strong&gt; &lt;strong&gt;computer&lt;/strong&gt; hardware &lt;strong&gt;icons&lt;/strong&gt;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0381" y="6137197"/>
                <a:ext cx="603504" cy="603504"/>
              </a:xfrm>
              <a:prstGeom prst="rect">
                <a:avLst/>
              </a:prstGeom>
            </p:spPr>
          </p:pic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772FC02-B3EA-4521-84A5-F6852227015E}"/>
              </a:ext>
            </a:extLst>
          </p:cNvPr>
          <p:cNvSpPr/>
          <p:nvPr/>
        </p:nvSpPr>
        <p:spPr>
          <a:xfrm>
            <a:off x="1172986" y="2398054"/>
            <a:ext cx="6416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Géolocalisation des organismes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Site entièrement bilingue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Révision annuelle de l’information en collaboration avec les organismes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Recherche par nom d’organisme, mots-clés, catégories de service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Visualisation des résultats sur la carte ou en format liste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Fiche détaillée des services pour chaque organisme</a:t>
            </a:r>
          </a:p>
        </p:txBody>
      </p:sp>
      <p:sp>
        <p:nvSpPr>
          <p:cNvPr id="18" name="Flèche droite 25">
            <a:extLst>
              <a:ext uri="{FF2B5EF4-FFF2-40B4-BE49-F238E27FC236}">
                <a16:creationId xmlns:a16="http://schemas.microsoft.com/office/drawing/2014/main" id="{C692A995-6DE7-412A-9C85-EEBBF373C33F}"/>
              </a:ext>
            </a:extLst>
          </p:cNvPr>
          <p:cNvSpPr/>
          <p:nvPr/>
        </p:nvSpPr>
        <p:spPr>
          <a:xfrm>
            <a:off x="7746155" y="3742098"/>
            <a:ext cx="563019" cy="1391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0D275CC-2486-4C4A-AC6D-2760C71F591E}"/>
              </a:ext>
            </a:extLst>
          </p:cNvPr>
          <p:cNvSpPr txBox="1"/>
          <p:nvPr/>
        </p:nvSpPr>
        <p:spPr>
          <a:xfrm>
            <a:off x="8465863" y="3437967"/>
            <a:ext cx="3331325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600" dirty="0"/>
              <a:t>211 Grand Montréal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sz="1600" b="1" dirty="0"/>
              <a:t>5768</a:t>
            </a:r>
            <a:r>
              <a:rPr lang="fr-CA" sz="1600" dirty="0"/>
              <a:t> organismes et programmes</a:t>
            </a:r>
          </a:p>
          <a:p>
            <a:pPr algn="ctr"/>
            <a:endParaRPr lang="fr-CA" sz="1600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0A8ECE76-01A1-4CDB-AC23-D3893134C8F7}"/>
              </a:ext>
            </a:extLst>
          </p:cNvPr>
          <p:cNvGrpSpPr/>
          <p:nvPr/>
        </p:nvGrpSpPr>
        <p:grpSpPr>
          <a:xfrm>
            <a:off x="8465863" y="2712462"/>
            <a:ext cx="2459863" cy="507999"/>
            <a:chOff x="8705883" y="2544205"/>
            <a:chExt cx="2459863" cy="507999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6EE1DF8C-F622-419E-8B1F-47AB825A2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5883" y="2544205"/>
              <a:ext cx="507999" cy="507999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5C967F5-57D1-426F-A6D8-FCB696B4C4FF}"/>
                </a:ext>
              </a:extLst>
            </p:cNvPr>
            <p:cNvSpPr txBox="1"/>
            <p:nvPr/>
          </p:nvSpPr>
          <p:spPr>
            <a:xfrm>
              <a:off x="9206143" y="2613538"/>
              <a:ext cx="1959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/>
                <a:t>Base de données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17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728" y="208168"/>
            <a:ext cx="11190914" cy="598435"/>
          </a:xfrm>
        </p:spPr>
        <p:txBody>
          <a:bodyPr>
            <a:normAutofit/>
          </a:bodyPr>
          <a:lstStyle/>
          <a:p>
            <a:pPr algn="ctr"/>
            <a:r>
              <a:rPr lang="fr-CA" sz="3200">
                <a:latin typeface="Calibri" panose="020F0502020204030204" pitchFamily="34" charset="0"/>
              </a:rPr>
              <a:t>Service web </a:t>
            </a:r>
            <a:r>
              <a:rPr lang="fr-CA" sz="3200" dirty="0">
                <a:latin typeface="Calibri" panose="020F0502020204030204" pitchFamily="34" charset="0"/>
              </a:rPr>
              <a:t>– Accessibilité</a:t>
            </a:r>
          </a:p>
        </p:txBody>
      </p:sp>
      <p:pic>
        <p:nvPicPr>
          <p:cNvPr id="4" name="Image 3" descr="The new &lt;strong&gt;Accessibility&lt;/strong&gt; &lt;strong&gt;Icon&lt;/strong&gt; (&lt;strong&gt;black&lt;/strong&gt; on &lt;strong&gt;white&lt;/strong&gt; graphic) to replac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12" y="1042289"/>
            <a:ext cx="989866" cy="9797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9002" y="1042289"/>
            <a:ext cx="70474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b="1" dirty="0">
                <a:hlinkClick r:id="rId3"/>
              </a:rPr>
              <a:t>www.211qc.ca/accessibilite</a:t>
            </a:r>
            <a:r>
              <a:rPr lang="fr-CA" sz="1600" b="1" dirty="0"/>
              <a:t> </a:t>
            </a:r>
          </a:p>
          <a:p>
            <a:r>
              <a:rPr lang="fr-CA" sz="1600" b="1" dirty="0"/>
              <a:t>Accessibilité du web :</a:t>
            </a:r>
            <a:endParaRPr lang="fr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600" dirty="0"/>
              <a:t>Le site a été conçu pour répondre aux critères d’accessibilité du W3C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600" dirty="0"/>
              <a:t>De nouveaux développements à cet égard sont en cours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600" dirty="0"/>
              <a:t>Le 211 fera tester le site par des professionnels de l’accessibilité web</a:t>
            </a:r>
          </a:p>
          <a:p>
            <a:endParaRPr lang="fr-CA" sz="1600" b="1" dirty="0"/>
          </a:p>
          <a:p>
            <a:r>
              <a:rPr lang="fr-CA" sz="1600" b="1" dirty="0"/>
              <a:t>Organismes :</a:t>
            </a:r>
            <a:endParaRPr lang="fr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600" dirty="0"/>
              <a:t>Le site du 211 répertorie tous les organismes et programmes qui offrent des services aux personnes ayant un handicap.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600" dirty="0"/>
              <a:t>À Montréal, tous les membres de l’organisme </a:t>
            </a:r>
            <a:r>
              <a:rPr lang="fr-CA" sz="1600" b="1" dirty="0" err="1"/>
              <a:t>Altergo</a:t>
            </a:r>
            <a:r>
              <a:rPr lang="fr-CA" sz="1600" dirty="0"/>
              <a:t> et à Laval tous les membres de la </a:t>
            </a:r>
            <a:r>
              <a:rPr lang="fr-CA" sz="1600" b="1" dirty="0"/>
              <a:t>ROPPHL</a:t>
            </a:r>
            <a:r>
              <a:rPr lang="fr-CA" sz="1600" dirty="0"/>
              <a:t> sont répertoriés sur le site 211.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sz="1600" dirty="0"/>
          </a:p>
          <a:p>
            <a:r>
              <a:rPr lang="fr-CA" sz="1600" b="1" dirty="0"/>
              <a:t>Accessibilité aux services :</a:t>
            </a:r>
            <a:endParaRPr lang="fr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600" dirty="0"/>
              <a:t>Le 211 recueille et diffuse l’information sur l’accessibilité aux organismes en utilisant les pictogrammes développés par </a:t>
            </a:r>
            <a:r>
              <a:rPr lang="fr-CA" sz="1600" b="1" dirty="0" err="1"/>
              <a:t>Altergo</a:t>
            </a:r>
            <a:r>
              <a:rPr lang="fr-CA" sz="1600" dirty="0"/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sz="1600" dirty="0"/>
          </a:p>
        </p:txBody>
      </p:sp>
      <p:grpSp>
        <p:nvGrpSpPr>
          <p:cNvPr id="26" name="Groupe 25"/>
          <p:cNvGrpSpPr/>
          <p:nvPr/>
        </p:nvGrpSpPr>
        <p:grpSpPr>
          <a:xfrm>
            <a:off x="2266448" y="4912027"/>
            <a:ext cx="6776985" cy="777240"/>
            <a:chOff x="2132224" y="4912027"/>
            <a:chExt cx="6776985" cy="777240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224" y="4912027"/>
              <a:ext cx="777240" cy="77724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181" y="4912027"/>
              <a:ext cx="777240" cy="777240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138" y="4912027"/>
              <a:ext cx="777240" cy="77724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2095" y="4912027"/>
              <a:ext cx="777240" cy="77724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052" y="4912027"/>
              <a:ext cx="777240" cy="777240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009" y="4912027"/>
              <a:ext cx="777240" cy="777240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69" y="4912027"/>
              <a:ext cx="777240" cy="777240"/>
            </a:xfrm>
            <a:prstGeom prst="rect">
              <a:avLst/>
            </a:prstGeom>
          </p:spPr>
        </p:pic>
      </p:grpSp>
      <p:grpSp>
        <p:nvGrpSpPr>
          <p:cNvPr id="13" name="Groupe 12"/>
          <p:cNvGrpSpPr/>
          <p:nvPr/>
        </p:nvGrpSpPr>
        <p:grpSpPr>
          <a:xfrm>
            <a:off x="0" y="204801"/>
            <a:ext cx="12192000" cy="6663030"/>
            <a:chOff x="0" y="204801"/>
            <a:chExt cx="12192000" cy="6663030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503338" y="789825"/>
              <a:ext cx="11182525" cy="0"/>
            </a:xfrm>
            <a:prstGeom prst="line">
              <a:avLst/>
            </a:prstGeom>
            <a:ln w="190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33" y="204801"/>
              <a:ext cx="754458" cy="456446"/>
            </a:xfrm>
            <a:prstGeom prst="rect">
              <a:avLst/>
            </a:prstGeom>
          </p:spPr>
        </p:pic>
        <p:grpSp>
          <p:nvGrpSpPr>
            <p:cNvPr id="16" name="Groupe 15"/>
            <p:cNvGrpSpPr/>
            <p:nvPr/>
          </p:nvGrpSpPr>
          <p:grpSpPr>
            <a:xfrm>
              <a:off x="0" y="6029732"/>
              <a:ext cx="12192000" cy="838099"/>
              <a:chOff x="0" y="6019900"/>
              <a:chExt cx="12192000" cy="838099"/>
            </a:xfrm>
          </p:grpSpPr>
          <p:pic>
            <p:nvPicPr>
              <p:cNvPr id="17" name="Image 16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779"/>
              <a:stretch/>
            </p:blipFill>
            <p:spPr>
              <a:xfrm>
                <a:off x="0" y="6019900"/>
                <a:ext cx="12192000" cy="838099"/>
              </a:xfrm>
              <a:prstGeom prst="rect">
                <a:avLst/>
              </a:prstGeom>
            </p:spPr>
          </p:pic>
          <p:pic>
            <p:nvPicPr>
              <p:cNvPr id="18" name="Image 17" descr="Original file ‎ (SVG file, nominally 512 × 512 pixels, file size ...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3941" y="6116040"/>
                <a:ext cx="599392" cy="599392"/>
              </a:xfrm>
              <a:prstGeom prst="rect">
                <a:avLst/>
              </a:prstGeom>
            </p:spPr>
          </p:pic>
          <p:sp>
            <p:nvSpPr>
              <p:cNvPr id="27" name="Titre 1"/>
              <p:cNvSpPr txBox="1">
                <a:spLocks/>
              </p:cNvSpPr>
              <p:nvPr/>
            </p:nvSpPr>
            <p:spPr>
              <a:xfrm>
                <a:off x="4645340" y="6248686"/>
                <a:ext cx="711574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2-1-1</a:t>
                </a:r>
              </a:p>
            </p:txBody>
          </p:sp>
          <p:sp>
            <p:nvSpPr>
              <p:cNvPr id="28" name="Titre 1"/>
              <p:cNvSpPr txBox="1">
                <a:spLocks/>
              </p:cNvSpPr>
              <p:nvPr/>
            </p:nvSpPr>
            <p:spPr>
              <a:xfrm>
                <a:off x="6957910" y="6237405"/>
                <a:ext cx="1576490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www.211qc.ca</a:t>
                </a:r>
              </a:p>
            </p:txBody>
          </p:sp>
          <p:pic>
            <p:nvPicPr>
              <p:cNvPr id="29" name="Image 28" descr="&lt;strong&gt;White&lt;/strong&gt; monitor &lt;strong&gt;icon&lt;/strong&gt; - Free &lt;strong&gt;white&lt;/strong&gt; &lt;strong&gt;computer&lt;/strong&gt; hardware &lt;strong&gt;icons&lt;/strong&gt;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0381" y="6137197"/>
                <a:ext cx="603504" cy="6035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4158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728" y="208168"/>
            <a:ext cx="11190914" cy="598435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latin typeface="Calibri" panose="020F0502020204030204" pitchFamily="34" charset="0"/>
              </a:rPr>
              <a:t>Analyse sociale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81931" y="2393780"/>
            <a:ext cx="6416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Statistiques sur les demandes reçues sur la ligne 211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Profil des appelants : langue, sexe, âge, quartier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Nature des demandes: besoins comblés et non comblés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Organismes référés par le 211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57" y="1199251"/>
            <a:ext cx="875976" cy="875976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2681931" y="1159753"/>
            <a:ext cx="3805648" cy="1046690"/>
            <a:chOff x="2683320" y="4288846"/>
            <a:chExt cx="3805648" cy="1046690"/>
          </a:xfrm>
        </p:grpSpPr>
        <p:sp>
          <p:nvSpPr>
            <p:cNvPr id="10" name="ZoneTexte 9"/>
            <p:cNvSpPr txBox="1"/>
            <p:nvPr/>
          </p:nvSpPr>
          <p:spPr>
            <a:xfrm>
              <a:off x="2683320" y="4288846"/>
              <a:ext cx="2085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/>
                <a:t>Analyse sociale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683320" y="4689205"/>
              <a:ext cx="3805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FF0000"/>
                  </a:solidFill>
                </a:rPr>
                <a:t>Rapports statistiques sur les besoins comblés et non comblés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0" y="204801"/>
            <a:ext cx="12192000" cy="6663030"/>
            <a:chOff x="0" y="204801"/>
            <a:chExt cx="12192000" cy="6663030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503338" y="789825"/>
              <a:ext cx="11182525" cy="0"/>
            </a:xfrm>
            <a:prstGeom prst="line">
              <a:avLst/>
            </a:prstGeom>
            <a:ln w="190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33" y="204801"/>
              <a:ext cx="754458" cy="456446"/>
            </a:xfrm>
            <a:prstGeom prst="rect">
              <a:avLst/>
            </a:prstGeom>
          </p:spPr>
        </p:pic>
        <p:grpSp>
          <p:nvGrpSpPr>
            <p:cNvPr id="15" name="Groupe 14"/>
            <p:cNvGrpSpPr/>
            <p:nvPr/>
          </p:nvGrpSpPr>
          <p:grpSpPr>
            <a:xfrm>
              <a:off x="0" y="6029732"/>
              <a:ext cx="12192000" cy="838099"/>
              <a:chOff x="0" y="6019900"/>
              <a:chExt cx="12192000" cy="838099"/>
            </a:xfrm>
          </p:grpSpPr>
          <p:pic>
            <p:nvPicPr>
              <p:cNvPr id="16" name="Image 1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779"/>
              <a:stretch/>
            </p:blipFill>
            <p:spPr>
              <a:xfrm>
                <a:off x="0" y="6019900"/>
                <a:ext cx="12192000" cy="838099"/>
              </a:xfrm>
              <a:prstGeom prst="rect">
                <a:avLst/>
              </a:prstGeom>
            </p:spPr>
          </p:pic>
          <p:pic>
            <p:nvPicPr>
              <p:cNvPr id="17" name="Image 16" descr="Original file ‎ (SVG file, nominally 512 × 512 pixels, file size ...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3941" y="6116040"/>
                <a:ext cx="599392" cy="599392"/>
              </a:xfrm>
              <a:prstGeom prst="rect">
                <a:avLst/>
              </a:prstGeom>
            </p:spPr>
          </p:pic>
          <p:sp>
            <p:nvSpPr>
              <p:cNvPr id="18" name="Titre 1"/>
              <p:cNvSpPr txBox="1">
                <a:spLocks/>
              </p:cNvSpPr>
              <p:nvPr/>
            </p:nvSpPr>
            <p:spPr>
              <a:xfrm>
                <a:off x="4645340" y="6248686"/>
                <a:ext cx="711574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2-1-1</a:t>
                </a:r>
              </a:p>
            </p:txBody>
          </p:sp>
          <p:sp>
            <p:nvSpPr>
              <p:cNvPr id="19" name="Titre 1"/>
              <p:cNvSpPr txBox="1">
                <a:spLocks/>
              </p:cNvSpPr>
              <p:nvPr/>
            </p:nvSpPr>
            <p:spPr>
              <a:xfrm>
                <a:off x="6957910" y="6237405"/>
                <a:ext cx="1576490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www.211qc.ca</a:t>
                </a:r>
              </a:p>
            </p:txBody>
          </p:sp>
          <p:pic>
            <p:nvPicPr>
              <p:cNvPr id="20" name="Image 19" descr="&lt;strong&gt;White&lt;/strong&gt; monitor &lt;strong&gt;icon&lt;/strong&gt; - Free &lt;strong&gt;white&lt;/strong&gt; &lt;strong&gt;computer&lt;/strong&gt; hardware &lt;strong&gt;icons&lt;/strong&gt;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0381" y="6137197"/>
                <a:ext cx="603504" cy="603504"/>
              </a:xfrm>
              <a:prstGeom prst="rect">
                <a:avLst/>
              </a:prstGeom>
            </p:spPr>
          </p:pic>
        </p:grpSp>
      </p:grp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7"/>
          <a:srcRect t="1687"/>
          <a:stretch/>
        </p:blipFill>
        <p:spPr>
          <a:xfrm>
            <a:off x="7885106" y="1159753"/>
            <a:ext cx="4074278" cy="41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7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728" y="208168"/>
            <a:ext cx="11190914" cy="598435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latin typeface="Calibri" panose="020F0502020204030204" pitchFamily="34" charset="0"/>
              </a:rPr>
              <a:t>Pour qui ?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8703" y="1325601"/>
            <a:ext cx="70474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/>
              <a:t>Population</a:t>
            </a:r>
            <a:r>
              <a:rPr lang="fr-CA" dirty="0"/>
              <a:t> en général</a:t>
            </a:r>
          </a:p>
          <a:p>
            <a:endParaRPr lang="fr-CA" b="1" dirty="0"/>
          </a:p>
          <a:p>
            <a:r>
              <a:rPr lang="fr-CA" b="1" dirty="0"/>
              <a:t>Clientèles spécifiques</a:t>
            </a:r>
            <a:r>
              <a:rPr lang="fr-CA" dirty="0"/>
              <a:t>: familles à faible revenu, proches-aidants, aînés, personnes handicapées,  personnes immigrantes, etc.</a:t>
            </a:r>
          </a:p>
          <a:p>
            <a:endParaRPr lang="fr-CA" b="1" dirty="0"/>
          </a:p>
          <a:p>
            <a:r>
              <a:rPr lang="fr-CA" b="1" dirty="0"/>
              <a:t>Intervenants communautaires </a:t>
            </a:r>
            <a:r>
              <a:rPr lang="fr-CA" dirty="0"/>
              <a:t>et travailleurs sociaux</a:t>
            </a:r>
          </a:p>
          <a:p>
            <a:endParaRPr lang="fr-CA" b="1" dirty="0"/>
          </a:p>
          <a:p>
            <a:r>
              <a:rPr lang="fr-CA" b="1" dirty="0"/>
              <a:t>Villes</a:t>
            </a:r>
            <a:r>
              <a:rPr lang="fr-CA" dirty="0"/>
              <a:t> : outil d’analyse sociale</a:t>
            </a:r>
          </a:p>
        </p:txBody>
      </p:sp>
      <p:pic>
        <p:nvPicPr>
          <p:cNvPr id="6" name="Image 5" descr="Users group - Free People icons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73" y="1325601"/>
            <a:ext cx="975098" cy="975098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0" y="204801"/>
            <a:ext cx="12192000" cy="6663030"/>
            <a:chOff x="0" y="204801"/>
            <a:chExt cx="12192000" cy="6663030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503338" y="789825"/>
              <a:ext cx="11182525" cy="0"/>
            </a:xfrm>
            <a:prstGeom prst="line">
              <a:avLst/>
            </a:prstGeom>
            <a:ln w="190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33" y="204801"/>
              <a:ext cx="754458" cy="456446"/>
            </a:xfrm>
            <a:prstGeom prst="rect">
              <a:avLst/>
            </a:prstGeom>
          </p:spPr>
        </p:pic>
        <p:grpSp>
          <p:nvGrpSpPr>
            <p:cNvPr id="9" name="Groupe 8"/>
            <p:cNvGrpSpPr/>
            <p:nvPr/>
          </p:nvGrpSpPr>
          <p:grpSpPr>
            <a:xfrm>
              <a:off x="0" y="6029732"/>
              <a:ext cx="12192000" cy="838099"/>
              <a:chOff x="0" y="6019900"/>
              <a:chExt cx="12192000" cy="838099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779"/>
              <a:stretch/>
            </p:blipFill>
            <p:spPr>
              <a:xfrm>
                <a:off x="0" y="6019900"/>
                <a:ext cx="12192000" cy="838099"/>
              </a:xfrm>
              <a:prstGeom prst="rect">
                <a:avLst/>
              </a:prstGeom>
            </p:spPr>
          </p:pic>
          <p:pic>
            <p:nvPicPr>
              <p:cNvPr id="11" name="Image 10" descr="Original file ‎ (SVG file, nominally 512 × 512 pixels, file size ...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3941" y="6116040"/>
                <a:ext cx="599392" cy="599392"/>
              </a:xfrm>
              <a:prstGeom prst="rect">
                <a:avLst/>
              </a:prstGeom>
            </p:spPr>
          </p:pic>
          <p:sp>
            <p:nvSpPr>
              <p:cNvPr id="12" name="Titre 1"/>
              <p:cNvSpPr txBox="1">
                <a:spLocks/>
              </p:cNvSpPr>
              <p:nvPr/>
            </p:nvSpPr>
            <p:spPr>
              <a:xfrm>
                <a:off x="4645340" y="6248686"/>
                <a:ext cx="711574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2-1-1</a:t>
                </a:r>
              </a:p>
            </p:txBody>
          </p:sp>
          <p:sp>
            <p:nvSpPr>
              <p:cNvPr id="13" name="Titre 1"/>
              <p:cNvSpPr txBox="1">
                <a:spLocks/>
              </p:cNvSpPr>
              <p:nvPr/>
            </p:nvSpPr>
            <p:spPr>
              <a:xfrm>
                <a:off x="6957910" y="6237405"/>
                <a:ext cx="1576490" cy="403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CA" sz="16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www.211qc.ca</a:t>
                </a:r>
              </a:p>
            </p:txBody>
          </p:sp>
          <p:pic>
            <p:nvPicPr>
              <p:cNvPr id="14" name="Image 13" descr="&lt;strong&gt;White&lt;/strong&gt; monitor &lt;strong&gt;icon&lt;/strong&gt; - Free &lt;strong&gt;white&lt;/strong&gt; &lt;strong&gt;computer&lt;/strong&gt; hardware &lt;strong&gt;icons&lt;/strong&gt;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0381" y="6137197"/>
                <a:ext cx="603504" cy="6035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064353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908</Words>
  <Application>Microsoft Office PowerPoint</Application>
  <PresentationFormat>Grand écran</PresentationFormat>
  <Paragraphs>164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Service 211 </vt:lpstr>
      <vt:lpstr>Les services du 211</vt:lpstr>
      <vt:lpstr>Les origines du 211</vt:lpstr>
      <vt:lpstr>L’organisme derrière le 211</vt:lpstr>
      <vt:lpstr>Service téléphonique</vt:lpstr>
      <vt:lpstr>Service web</vt:lpstr>
      <vt:lpstr>Service web – Accessibilité</vt:lpstr>
      <vt:lpstr>Analyse sociale</vt:lpstr>
      <vt:lpstr>Pour qui ?</vt:lpstr>
      <vt:lpstr>Types de demandes</vt:lpstr>
      <vt:lpstr>Par qui ?</vt:lpstr>
      <vt:lpstr>Le réseau des Centraide derrière le 211</vt:lpstr>
      <vt:lpstr>Partenariats</vt:lpstr>
      <vt:lpstr>Questions / Commentaires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211 Laval</dc:title>
  <dc:creator>MathieuC</dc:creator>
  <cp:lastModifiedBy>MathieuC</cp:lastModifiedBy>
  <cp:revision>80</cp:revision>
  <dcterms:created xsi:type="dcterms:W3CDTF">2017-02-20T19:04:02Z</dcterms:created>
  <dcterms:modified xsi:type="dcterms:W3CDTF">2018-04-12T19:28:13Z</dcterms:modified>
</cp:coreProperties>
</file>